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7556500" cy="10693400"/>
  <p:notesSz cx="6858000" cy="9144000"/>
  <p:embeddedFontLst>
    <p:embeddedFont>
      <p:font typeface="Arita Buri Bold" panose="020B0604020202020204" charset="-127"/>
      <p:regular r:id="rId10"/>
    </p:embeddedFont>
    <p:embeddedFont>
      <p:font typeface="Arial Black" panose="020B0A04020102020204" pitchFamily="34" charset="0"/>
      <p:bold r:id="rId11"/>
    </p:embeddedFont>
    <p:embeddedFont>
      <p:font typeface="Calibri" panose="020F0502020204030204" pitchFamily="34" charset="0"/>
      <p:regular r:id="rId12"/>
      <p:bold r:id="rId13"/>
      <p:italic r:id="rId14"/>
      <p:boldItalic r:id="rId15"/>
    </p:embeddedFont>
    <p:embeddedFont>
      <p:font typeface="Clear Sans Regular" panose="020B0604020202020204" charset="0"/>
      <p:regular r:id="rId16"/>
    </p:embeddedFont>
    <p:embeddedFont>
      <p:font typeface="Clear Sans Regular Bold" panose="020B0604020202020204" charset="0"/>
      <p:regular r:id="rId17"/>
    </p:embeddedFont>
    <p:embeddedFont>
      <p:font typeface="League Spartan" panose="020B0604020202020204" charset="0"/>
      <p:regular r:id="rId18"/>
    </p:embeddedFont>
    <p:embeddedFont>
      <p:font typeface="Luthier Italics"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81" d="100"/>
          <a:sy n="81" d="100"/>
        </p:scale>
        <p:origin x="3569" y="6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2/16/2023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2A1"/>
        </a:solidFill>
        <a:effectLst/>
      </p:bgPr>
    </p:bg>
    <p:spTree>
      <p:nvGrpSpPr>
        <p:cNvPr id="1" name=""/>
        <p:cNvGrpSpPr/>
        <p:nvPr/>
      </p:nvGrpSpPr>
      <p:grpSpPr>
        <a:xfrm>
          <a:off x="0" y="0"/>
          <a:ext cx="0" cy="0"/>
          <a:chOff x="0" y="0"/>
          <a:chExt cx="0" cy="0"/>
        </a:xfrm>
      </p:grpSpPr>
      <p:grpSp>
        <p:nvGrpSpPr>
          <p:cNvPr id="2" name="Group 2"/>
          <p:cNvGrpSpPr/>
          <p:nvPr/>
        </p:nvGrpSpPr>
        <p:grpSpPr>
          <a:xfrm>
            <a:off x="0" y="7341123"/>
            <a:ext cx="7560000" cy="3350877"/>
            <a:chOff x="0" y="0"/>
            <a:chExt cx="10080000" cy="4467836"/>
          </a:xfrm>
        </p:grpSpPr>
        <p:pic>
          <p:nvPicPr>
            <p:cNvPr id="3" name="Picture 3"/>
            <p:cNvPicPr>
              <a:picLocks noChangeAspect="1"/>
            </p:cNvPicPr>
            <p:nvPr/>
          </p:nvPicPr>
          <p:blipFill>
            <a:blip r:embed="rId2"/>
            <a:srcRect t="20450" b="20450"/>
            <a:stretch>
              <a:fillRect/>
            </a:stretch>
          </p:blipFill>
          <p:spPr>
            <a:xfrm>
              <a:off x="0" y="0"/>
              <a:ext cx="10080000" cy="4467836"/>
            </a:xfrm>
            <a:prstGeom prst="rect">
              <a:avLst/>
            </a:prstGeom>
          </p:spPr>
        </p:pic>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51075" y="802298"/>
            <a:ext cx="6208736" cy="772633"/>
          </a:xfrm>
          <a:prstGeom prst="rect">
            <a:avLst/>
          </a:prstGeom>
        </p:spPr>
      </p:pic>
      <p:grpSp>
        <p:nvGrpSpPr>
          <p:cNvPr id="5" name="Group 5"/>
          <p:cNvGrpSpPr/>
          <p:nvPr/>
        </p:nvGrpSpPr>
        <p:grpSpPr>
          <a:xfrm>
            <a:off x="1821745" y="4376012"/>
            <a:ext cx="3960446" cy="1641842"/>
            <a:chOff x="18318" y="66675"/>
            <a:chExt cx="5280595" cy="2189122"/>
          </a:xfrm>
        </p:grpSpPr>
        <p:sp>
          <p:nvSpPr>
            <p:cNvPr id="6" name="TextBox 6"/>
            <p:cNvSpPr txBox="1"/>
            <p:nvPr/>
          </p:nvSpPr>
          <p:spPr>
            <a:xfrm>
              <a:off x="18318" y="66675"/>
              <a:ext cx="5280595" cy="453116"/>
            </a:xfrm>
            <a:prstGeom prst="rect">
              <a:avLst/>
            </a:prstGeom>
          </p:spPr>
          <p:txBody>
            <a:bodyPr lIns="0" tIns="0" rIns="0" bIns="0" rtlCol="0" anchor="t">
              <a:spAutoFit/>
            </a:bodyPr>
            <a:lstStyle/>
            <a:p>
              <a:pPr>
                <a:lnSpc>
                  <a:spcPts val="2878"/>
                </a:lnSpc>
              </a:pPr>
              <a:endParaRPr lang="nl-BE"/>
            </a:p>
          </p:txBody>
        </p:sp>
        <p:sp>
          <p:nvSpPr>
            <p:cNvPr id="7" name="TextBox 7"/>
            <p:cNvSpPr txBox="1"/>
            <p:nvPr/>
          </p:nvSpPr>
          <p:spPr>
            <a:xfrm>
              <a:off x="18318" y="763936"/>
              <a:ext cx="5280595" cy="1491861"/>
            </a:xfrm>
            <a:prstGeom prst="rect">
              <a:avLst/>
            </a:prstGeom>
          </p:spPr>
          <p:txBody>
            <a:bodyPr lIns="0" tIns="0" rIns="0" bIns="0" rtlCol="0" anchor="t">
              <a:spAutoFit/>
            </a:bodyPr>
            <a:lstStyle/>
            <a:p>
              <a:pPr>
                <a:lnSpc>
                  <a:spcPts val="2212"/>
                </a:lnSpc>
              </a:pPr>
              <a:endParaRPr lang="nl-BE"/>
            </a:p>
            <a:p>
              <a:pPr>
                <a:lnSpc>
                  <a:spcPts val="2212"/>
                </a:lnSpc>
              </a:pPr>
              <a:endParaRPr lang="nl-BE"/>
            </a:p>
            <a:p>
              <a:pPr>
                <a:lnSpc>
                  <a:spcPts val="2212"/>
                </a:lnSpc>
              </a:pPr>
              <a:endParaRPr lang="nl-BE"/>
            </a:p>
            <a:p>
              <a:pPr>
                <a:lnSpc>
                  <a:spcPts val="2212"/>
                </a:lnSpc>
              </a:pPr>
              <a:endParaRPr lang="nl-BE"/>
            </a:p>
          </p:txBody>
        </p:sp>
      </p:grpSp>
      <p:sp>
        <p:nvSpPr>
          <p:cNvPr id="10" name="TextBox 10"/>
          <p:cNvSpPr txBox="1"/>
          <p:nvPr/>
        </p:nvSpPr>
        <p:spPr>
          <a:xfrm>
            <a:off x="655257" y="3470447"/>
            <a:ext cx="6237925" cy="1631846"/>
          </a:xfrm>
          <a:prstGeom prst="rect">
            <a:avLst/>
          </a:prstGeom>
        </p:spPr>
        <p:txBody>
          <a:bodyPr lIns="0" tIns="0" rIns="0" bIns="0" rtlCol="0" anchor="t">
            <a:spAutoFit/>
          </a:bodyPr>
          <a:lstStyle/>
          <a:p>
            <a:pPr algn="ctr">
              <a:lnSpc>
                <a:spcPts val="4146"/>
              </a:lnSpc>
            </a:pPr>
            <a:r>
              <a:rPr lang="nl-BE" sz="4400">
                <a:solidFill>
                  <a:srgbClr val="FFFFFF"/>
                </a:solidFill>
                <a:latin typeface="Arial Black" panose="020B0A04020102020204" pitchFamily="34" charset="0"/>
              </a:rPr>
              <a:t>INTERESSE IN EEN</a:t>
            </a:r>
            <a:r>
              <a:rPr lang="nl-BE" sz="4400">
                <a:solidFill>
                  <a:srgbClr val="FFFFFF"/>
                </a:solidFill>
                <a:latin typeface="League Spartan Bold"/>
              </a:rPr>
              <a:t> </a:t>
            </a:r>
            <a:r>
              <a:rPr lang="nl-BE" sz="4400">
                <a:solidFill>
                  <a:srgbClr val="FFFFFF"/>
                </a:solidFill>
                <a:latin typeface="Arial Black" panose="020B0A04020102020204" pitchFamily="34" charset="0"/>
              </a:rPr>
              <a:t>JOB BIJ HET STADSBESTUUR?</a:t>
            </a:r>
          </a:p>
        </p:txBody>
      </p:sp>
      <p:sp>
        <p:nvSpPr>
          <p:cNvPr id="12" name="TextBox 12"/>
          <p:cNvSpPr txBox="1"/>
          <p:nvPr/>
        </p:nvSpPr>
        <p:spPr>
          <a:xfrm>
            <a:off x="651075" y="1009088"/>
            <a:ext cx="6208736" cy="445058"/>
          </a:xfrm>
          <a:prstGeom prst="rect">
            <a:avLst/>
          </a:prstGeom>
        </p:spPr>
        <p:txBody>
          <a:bodyPr wrap="square" lIns="0" tIns="0" rIns="0" bIns="0" rtlCol="0" anchor="t">
            <a:spAutoFit/>
          </a:bodyPr>
          <a:lstStyle/>
          <a:p>
            <a:pPr algn="ctr">
              <a:lnSpc>
                <a:spcPts val="3354"/>
              </a:lnSpc>
            </a:pPr>
            <a:r>
              <a:rPr lang="nl-BE" sz="3200" spc="139">
                <a:solidFill>
                  <a:srgbClr val="FFFFFF"/>
                </a:solidFill>
                <a:latin typeface="Arial Black" panose="020B0A04020102020204" pitchFamily="34" charset="0"/>
              </a:rPr>
              <a:t>STAD DILSEN-STOKKEM</a:t>
            </a:r>
          </a:p>
        </p:txBody>
      </p:sp>
      <p:sp>
        <p:nvSpPr>
          <p:cNvPr id="13" name="TextBox 13"/>
          <p:cNvSpPr txBox="1"/>
          <p:nvPr/>
        </p:nvSpPr>
        <p:spPr>
          <a:xfrm>
            <a:off x="685589" y="6451178"/>
            <a:ext cx="6177260" cy="579454"/>
          </a:xfrm>
          <a:prstGeom prst="rect">
            <a:avLst/>
          </a:prstGeom>
        </p:spPr>
        <p:txBody>
          <a:bodyPr lIns="0" tIns="0" rIns="0" bIns="0" rtlCol="0" anchor="t">
            <a:spAutoFit/>
          </a:bodyPr>
          <a:lstStyle/>
          <a:p>
            <a:pPr algn="ctr">
              <a:lnSpc>
                <a:spcPts val="2400"/>
              </a:lnSpc>
            </a:pPr>
            <a:r>
              <a:rPr lang="nl-BE" sz="1400" kern="600" dirty="0">
                <a:solidFill>
                  <a:srgbClr val="FFFFFF"/>
                </a:solidFill>
                <a:latin typeface="Arial" panose="020B0604020202020204" pitchFamily="34" charset="0"/>
                <a:cs typeface="Arial" panose="020B0604020202020204" pitchFamily="34" charset="0"/>
              </a:rPr>
              <a:t>Lees dan even aandachtig deze infobrochure en schrijf je vandaag nog in </a:t>
            </a:r>
            <a:r>
              <a:rPr lang="nl-BE" sz="1400" kern="600" dirty="0" err="1">
                <a:solidFill>
                  <a:srgbClr val="FFFFFF"/>
                </a:solidFill>
                <a:latin typeface="Arial" panose="020B0604020202020204" pitchFamily="34" charset="0"/>
                <a:cs typeface="Arial" panose="020B0604020202020204" pitchFamily="34" charset="0"/>
              </a:rPr>
              <a:t>in</a:t>
            </a:r>
            <a:r>
              <a:rPr lang="nl-BE" sz="1400" kern="600" dirty="0">
                <a:solidFill>
                  <a:srgbClr val="FFFFFF"/>
                </a:solidFill>
                <a:latin typeface="Arial" panose="020B0604020202020204" pitchFamily="34" charset="0"/>
                <a:cs typeface="Arial" panose="020B0604020202020204" pitchFamily="34" charset="0"/>
              </a:rPr>
              <a:t> het spontaan sollicitantenbestand!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9136" y="716472"/>
            <a:ext cx="6686550" cy="701795"/>
          </a:xfrm>
          <a:prstGeom prst="rect">
            <a:avLst/>
          </a:prstGeom>
        </p:spPr>
        <p:txBody>
          <a:bodyPr lIns="0" tIns="0" rIns="0" bIns="0" rtlCol="0" anchor="t">
            <a:spAutoFit/>
          </a:bodyPr>
          <a:lstStyle/>
          <a:p>
            <a:pPr algn="ctr">
              <a:lnSpc>
                <a:spcPts val="5385"/>
              </a:lnSpc>
            </a:pPr>
            <a:r>
              <a:rPr lang="en-US" sz="5400" spc="118" dirty="0">
                <a:solidFill>
                  <a:srgbClr val="03989E"/>
                </a:solidFill>
                <a:latin typeface="Arial Black" panose="020B0A04020102020204" pitchFamily="34" charset="0"/>
              </a:rPr>
              <a:t>INFOBROCHURE</a:t>
            </a:r>
          </a:p>
        </p:txBody>
      </p:sp>
      <p:grpSp>
        <p:nvGrpSpPr>
          <p:cNvPr id="3" name="Group 3"/>
          <p:cNvGrpSpPr/>
          <p:nvPr/>
        </p:nvGrpSpPr>
        <p:grpSpPr>
          <a:xfrm>
            <a:off x="503256" y="6117558"/>
            <a:ext cx="3600680" cy="3440190"/>
            <a:chOff x="0" y="-47625"/>
            <a:chExt cx="4800907" cy="4586921"/>
          </a:xfrm>
        </p:grpSpPr>
        <p:sp>
          <p:nvSpPr>
            <p:cNvPr id="4" name="TextBox 4"/>
            <p:cNvSpPr txBox="1"/>
            <p:nvPr/>
          </p:nvSpPr>
          <p:spPr>
            <a:xfrm>
              <a:off x="0" y="1324398"/>
              <a:ext cx="4800907" cy="3214898"/>
            </a:xfrm>
            <a:prstGeom prst="rect">
              <a:avLst/>
            </a:prstGeom>
          </p:spPr>
          <p:txBody>
            <a:bodyPr lIns="0" tIns="0" rIns="0" bIns="0" rtlCol="0" anchor="t">
              <a:spAutoFit/>
            </a:bodyPr>
            <a:lstStyle/>
            <a:p>
              <a:pPr>
                <a:lnSpc>
                  <a:spcPts val="1911"/>
                </a:lnSpc>
              </a:pPr>
              <a:r>
                <a:rPr lang="en-US" sz="1217" spc="85" dirty="0">
                  <a:solidFill>
                    <a:srgbClr val="222222"/>
                  </a:solidFill>
                  <a:latin typeface="Arial" panose="020B0604020202020204" pitchFamily="34" charset="0"/>
                  <a:cs typeface="Arial" panose="020B0604020202020204" pitchFamily="34" charset="0"/>
                </a:rPr>
                <a:t>Het stadsbestuur van Dilsen-Stokkem is een dynamische organisatie die volledig ten dienste staat van haar ruim 20.000 inwoners. </a:t>
              </a:r>
            </a:p>
            <a:p>
              <a:pPr>
                <a:lnSpc>
                  <a:spcPts val="1911"/>
                </a:lnSpc>
              </a:pPr>
              <a:endParaRPr lang="en-US" sz="1217" spc="85" dirty="0">
                <a:solidFill>
                  <a:srgbClr val="222222"/>
                </a:solidFill>
                <a:latin typeface="Arial" panose="020B0604020202020204" pitchFamily="34" charset="0"/>
                <a:cs typeface="Arial" panose="020B0604020202020204" pitchFamily="34" charset="0"/>
              </a:endParaRPr>
            </a:p>
            <a:p>
              <a:pPr>
                <a:lnSpc>
                  <a:spcPts val="1911"/>
                </a:lnSpc>
              </a:pPr>
              <a:r>
                <a:rPr lang="en-US" sz="1217" spc="85" dirty="0">
                  <a:solidFill>
                    <a:srgbClr val="222222"/>
                  </a:solidFill>
                  <a:latin typeface="Arial" panose="020B0604020202020204" pitchFamily="34" charset="0"/>
                  <a:cs typeface="Arial" panose="020B0604020202020204" pitchFamily="34" charset="0"/>
                </a:rPr>
                <a:t>Gelegen in het hart van het bronsgroene Maasland, stelt de stad Dilsen-Stokkem heel wat jobs ter beschikking.</a:t>
              </a:r>
            </a:p>
            <a:p>
              <a:pPr>
                <a:lnSpc>
                  <a:spcPts val="1911"/>
                </a:lnSpc>
              </a:pPr>
              <a:r>
                <a:rPr lang="en-US" sz="1217" spc="85" dirty="0">
                  <a:solidFill>
                    <a:srgbClr val="222222"/>
                  </a:solidFill>
                  <a:latin typeface="Arial" panose="020B0604020202020204" pitchFamily="34" charset="0"/>
                  <a:cs typeface="Arial" panose="020B0604020202020204" pitchFamily="34" charset="0"/>
                </a:rPr>
                <a:t>Kandidaten worden geselecteerd op basis van hun competenties, ongeacht leeftijd, handicap, geslacht, afkomst of religie.</a:t>
              </a:r>
            </a:p>
          </p:txBody>
        </p:sp>
        <p:sp>
          <p:nvSpPr>
            <p:cNvPr id="5" name="TextBox 5"/>
            <p:cNvSpPr txBox="1"/>
            <p:nvPr/>
          </p:nvSpPr>
          <p:spPr>
            <a:xfrm>
              <a:off x="0" y="-47625"/>
              <a:ext cx="4800907" cy="608201"/>
            </a:xfrm>
            <a:prstGeom prst="rect">
              <a:avLst/>
            </a:prstGeom>
          </p:spPr>
          <p:txBody>
            <a:bodyPr lIns="0" tIns="0" rIns="0" bIns="0" rtlCol="0" anchor="t">
              <a:spAutoFit/>
            </a:bodyPr>
            <a:lstStyle/>
            <a:p>
              <a:pPr>
                <a:lnSpc>
                  <a:spcPts val="3899"/>
                </a:lnSpc>
              </a:pPr>
              <a:r>
                <a:rPr lang="en-US" sz="2400" b="1" spc="83" dirty="0">
                  <a:solidFill>
                    <a:srgbClr val="0092A1"/>
                  </a:solidFill>
                  <a:latin typeface="Arial Black" panose="020B0A04020102020204" pitchFamily="34" charset="0"/>
                  <a:cs typeface="Arial" panose="020B0604020202020204" pitchFamily="34" charset="0"/>
                </a:rPr>
                <a:t>DILSEN-STOKKEM</a:t>
              </a: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60487" y="4638504"/>
            <a:ext cx="2622115" cy="6054896"/>
          </a:xfrm>
          <a:prstGeom prst="rect">
            <a:avLst/>
          </a:prstGeom>
        </p:spPr>
      </p:pic>
      <p:sp>
        <p:nvSpPr>
          <p:cNvPr id="7" name="TextBox 7"/>
          <p:cNvSpPr txBox="1"/>
          <p:nvPr/>
        </p:nvSpPr>
        <p:spPr>
          <a:xfrm>
            <a:off x="4592384" y="6121071"/>
            <a:ext cx="2419456" cy="233654"/>
          </a:xfrm>
          <a:prstGeom prst="rect">
            <a:avLst/>
          </a:prstGeom>
        </p:spPr>
        <p:txBody>
          <a:bodyPr lIns="0" tIns="0" rIns="0" bIns="0" rtlCol="0" anchor="t">
            <a:spAutoFit/>
          </a:bodyPr>
          <a:lstStyle/>
          <a:p>
            <a:pPr>
              <a:lnSpc>
                <a:spcPts val="1957"/>
              </a:lnSpc>
            </a:pPr>
            <a:r>
              <a:rPr lang="en-US" sz="1223" spc="73" dirty="0">
                <a:solidFill>
                  <a:srgbClr val="FFFFF9"/>
                </a:solidFill>
                <a:latin typeface="Arial Black" panose="020B0A04020102020204" pitchFamily="34" charset="0"/>
              </a:rPr>
              <a:t>SELECTIEVOORWAARDEN</a:t>
            </a:r>
          </a:p>
        </p:txBody>
      </p:sp>
      <p:grpSp>
        <p:nvGrpSpPr>
          <p:cNvPr id="8" name="Group 8"/>
          <p:cNvGrpSpPr/>
          <p:nvPr/>
        </p:nvGrpSpPr>
        <p:grpSpPr>
          <a:xfrm>
            <a:off x="4592384" y="6528665"/>
            <a:ext cx="2409825" cy="28575"/>
            <a:chOff x="0" y="0"/>
            <a:chExt cx="53551667" cy="635000"/>
          </a:xfrm>
        </p:grpSpPr>
        <p:sp>
          <p:nvSpPr>
            <p:cNvPr id="9" name="Freeform 9"/>
            <p:cNvSpPr/>
            <p:nvPr/>
          </p:nvSpPr>
          <p:spPr>
            <a:xfrm>
              <a:off x="0" y="0"/>
              <a:ext cx="53551665" cy="635000"/>
            </a:xfrm>
            <a:custGeom>
              <a:avLst/>
              <a:gdLst/>
              <a:ahLst/>
              <a:cxnLst/>
              <a:rect l="l" t="t" r="r" b="b"/>
              <a:pathLst>
                <a:path w="53551665" h="635000">
                  <a:moveTo>
                    <a:pt x="0" y="0"/>
                  </a:moveTo>
                  <a:lnTo>
                    <a:pt x="53551665" y="0"/>
                  </a:lnTo>
                  <a:lnTo>
                    <a:pt x="53551665" y="635000"/>
                  </a:lnTo>
                  <a:lnTo>
                    <a:pt x="0" y="635000"/>
                  </a:lnTo>
                  <a:close/>
                </a:path>
              </a:pathLst>
            </a:custGeom>
            <a:solidFill>
              <a:srgbClr val="000000">
                <a:alpha val="14902"/>
              </a:srgbClr>
            </a:solidFill>
          </p:spPr>
        </p:sp>
      </p:grpSp>
      <p:sp>
        <p:nvSpPr>
          <p:cNvPr id="10" name="TextBox 10"/>
          <p:cNvSpPr txBox="1"/>
          <p:nvPr/>
        </p:nvSpPr>
        <p:spPr>
          <a:xfrm>
            <a:off x="4602015" y="6692528"/>
            <a:ext cx="2419456" cy="233654"/>
          </a:xfrm>
          <a:prstGeom prst="rect">
            <a:avLst/>
          </a:prstGeom>
        </p:spPr>
        <p:txBody>
          <a:bodyPr lIns="0" tIns="0" rIns="0" bIns="0" rtlCol="0" anchor="t">
            <a:spAutoFit/>
          </a:bodyPr>
          <a:lstStyle/>
          <a:p>
            <a:pPr>
              <a:lnSpc>
                <a:spcPts val="1957"/>
              </a:lnSpc>
            </a:pPr>
            <a:r>
              <a:rPr lang="en-US" sz="1223" spc="73" dirty="0">
                <a:solidFill>
                  <a:srgbClr val="FFFFF9"/>
                </a:solidFill>
                <a:latin typeface="Arial Black" panose="020B0A04020102020204" pitchFamily="34" charset="0"/>
              </a:rPr>
              <a:t>KANDIDAATSTELLING</a:t>
            </a:r>
          </a:p>
        </p:txBody>
      </p:sp>
      <p:grpSp>
        <p:nvGrpSpPr>
          <p:cNvPr id="11" name="Group 11"/>
          <p:cNvGrpSpPr/>
          <p:nvPr/>
        </p:nvGrpSpPr>
        <p:grpSpPr>
          <a:xfrm>
            <a:off x="4597147" y="7744216"/>
            <a:ext cx="2409825" cy="28575"/>
            <a:chOff x="0" y="0"/>
            <a:chExt cx="53551667" cy="635000"/>
          </a:xfrm>
        </p:grpSpPr>
        <p:sp>
          <p:nvSpPr>
            <p:cNvPr id="12" name="Freeform 12"/>
            <p:cNvSpPr/>
            <p:nvPr/>
          </p:nvSpPr>
          <p:spPr>
            <a:xfrm>
              <a:off x="0" y="0"/>
              <a:ext cx="53551665" cy="635000"/>
            </a:xfrm>
            <a:custGeom>
              <a:avLst/>
              <a:gdLst/>
              <a:ahLst/>
              <a:cxnLst/>
              <a:rect l="l" t="t" r="r" b="b"/>
              <a:pathLst>
                <a:path w="53551665" h="635000">
                  <a:moveTo>
                    <a:pt x="0" y="0"/>
                  </a:moveTo>
                  <a:lnTo>
                    <a:pt x="53551665" y="0"/>
                  </a:lnTo>
                  <a:lnTo>
                    <a:pt x="53551665" y="635000"/>
                  </a:lnTo>
                  <a:lnTo>
                    <a:pt x="0" y="635000"/>
                  </a:lnTo>
                  <a:close/>
                </a:path>
              </a:pathLst>
            </a:custGeom>
            <a:solidFill>
              <a:srgbClr val="000000">
                <a:alpha val="14902"/>
              </a:srgbClr>
            </a:solidFill>
          </p:spPr>
        </p:sp>
      </p:grpSp>
      <p:sp>
        <p:nvSpPr>
          <p:cNvPr id="13" name="TextBox 13"/>
          <p:cNvSpPr txBox="1"/>
          <p:nvPr/>
        </p:nvSpPr>
        <p:spPr>
          <a:xfrm>
            <a:off x="4577886" y="5555052"/>
            <a:ext cx="2400300" cy="344774"/>
          </a:xfrm>
          <a:prstGeom prst="rect">
            <a:avLst/>
          </a:prstGeom>
        </p:spPr>
        <p:txBody>
          <a:bodyPr lIns="0" tIns="0" rIns="0" bIns="0" rtlCol="0" anchor="t">
            <a:spAutoFit/>
          </a:bodyPr>
          <a:lstStyle/>
          <a:p>
            <a:pPr>
              <a:lnSpc>
                <a:spcPts val="1389"/>
              </a:lnSpc>
            </a:pPr>
            <a:r>
              <a:rPr lang="en-US" sz="992" b="1" spc="138" dirty="0">
                <a:solidFill>
                  <a:srgbClr val="FFFFFF"/>
                </a:solidFill>
                <a:latin typeface="Arial Black" panose="020B0A04020102020204" pitchFamily="34" charset="0"/>
              </a:rPr>
              <a:t>WAT KAN JE IN DEZE BROCHURE </a:t>
            </a:r>
            <a:r>
              <a:rPr lang="en-US" sz="992" b="1" spc="138" dirty="0">
                <a:solidFill>
                  <a:srgbClr val="FFFFFF"/>
                </a:solidFill>
                <a:latin typeface="Arial Black" panose="020B0A04020102020204" pitchFamily="34" charset="0"/>
                <a:cs typeface="Arial" panose="020B0604020202020204" pitchFamily="34" charset="0"/>
              </a:rPr>
              <a:t>TERUGVINDEN</a:t>
            </a:r>
            <a:r>
              <a:rPr lang="en-US" sz="992" b="1" spc="138" dirty="0">
                <a:solidFill>
                  <a:srgbClr val="FFFFFF"/>
                </a:solidFill>
                <a:latin typeface="Arial Black" panose="020B0A04020102020204" pitchFamily="34" charset="0"/>
              </a:rPr>
              <a:t>?</a:t>
            </a:r>
          </a:p>
        </p:txBody>
      </p:sp>
      <p:grpSp>
        <p:nvGrpSpPr>
          <p:cNvPr id="14" name="Group 14"/>
          <p:cNvGrpSpPr/>
          <p:nvPr/>
        </p:nvGrpSpPr>
        <p:grpSpPr>
          <a:xfrm>
            <a:off x="468397" y="2418481"/>
            <a:ext cx="6614206" cy="2851248"/>
            <a:chOff x="0" y="0"/>
            <a:chExt cx="8818941" cy="3801664"/>
          </a:xfrm>
        </p:grpSpPr>
        <p:pic>
          <p:nvPicPr>
            <p:cNvPr id="15" name="Picture 15"/>
            <p:cNvPicPr>
              <a:picLocks noChangeAspect="1"/>
            </p:cNvPicPr>
            <p:nvPr/>
          </p:nvPicPr>
          <p:blipFill>
            <a:blip r:embed="rId4"/>
            <a:srcRect t="8944" b="8944"/>
            <a:stretch>
              <a:fillRect/>
            </a:stretch>
          </p:blipFill>
          <p:spPr>
            <a:xfrm>
              <a:off x="0" y="0"/>
              <a:ext cx="8818941" cy="3801664"/>
            </a:xfrm>
            <a:prstGeom prst="rect">
              <a:avLst/>
            </a:prstGeom>
          </p:spPr>
        </p:pic>
      </p:grpSp>
      <p:grpSp>
        <p:nvGrpSpPr>
          <p:cNvPr id="16" name="Group 16"/>
          <p:cNvGrpSpPr/>
          <p:nvPr/>
        </p:nvGrpSpPr>
        <p:grpSpPr>
          <a:xfrm>
            <a:off x="503353" y="820294"/>
            <a:ext cx="6686550" cy="1123847"/>
            <a:chOff x="3897" y="85725"/>
            <a:chExt cx="8915400" cy="1498463"/>
          </a:xfrm>
        </p:grpSpPr>
        <p:sp>
          <p:nvSpPr>
            <p:cNvPr id="17" name="TextBox 17"/>
            <p:cNvSpPr txBox="1"/>
            <p:nvPr/>
          </p:nvSpPr>
          <p:spPr>
            <a:xfrm>
              <a:off x="3897" y="85725"/>
              <a:ext cx="8915400" cy="585233"/>
            </a:xfrm>
            <a:prstGeom prst="rect">
              <a:avLst/>
            </a:prstGeom>
          </p:spPr>
          <p:txBody>
            <a:bodyPr lIns="0" tIns="0" rIns="0" bIns="0" rtlCol="0" anchor="t">
              <a:spAutoFit/>
            </a:bodyPr>
            <a:lstStyle/>
            <a:p>
              <a:pPr algn="ctr">
                <a:lnSpc>
                  <a:spcPts val="3019"/>
                </a:lnSpc>
              </a:pPr>
              <a:endParaRPr dirty="0"/>
            </a:p>
          </p:txBody>
        </p:sp>
        <p:sp>
          <p:nvSpPr>
            <p:cNvPr id="18" name="TextBox 18"/>
            <p:cNvSpPr txBox="1"/>
            <p:nvPr/>
          </p:nvSpPr>
          <p:spPr>
            <a:xfrm>
              <a:off x="3897" y="1002832"/>
              <a:ext cx="8915400" cy="581356"/>
            </a:xfrm>
            <a:prstGeom prst="rect">
              <a:avLst/>
            </a:prstGeom>
          </p:spPr>
          <p:txBody>
            <a:bodyPr lIns="0" tIns="0" rIns="0" bIns="0" rtlCol="0" anchor="t">
              <a:spAutoFit/>
            </a:bodyPr>
            <a:lstStyle/>
            <a:p>
              <a:pPr algn="ctr">
                <a:lnSpc>
                  <a:spcPts val="1743"/>
                </a:lnSpc>
              </a:pPr>
              <a:r>
                <a:rPr lang="en-US" sz="1544" spc="108" dirty="0">
                  <a:solidFill>
                    <a:srgbClr val="000000"/>
                  </a:solidFill>
                  <a:latin typeface="Luthier Italics"/>
                </a:rPr>
                <a:t>Heb je interesse in een vacature bij de stad? </a:t>
              </a:r>
            </a:p>
            <a:p>
              <a:pPr algn="ctr">
                <a:lnSpc>
                  <a:spcPts val="1743"/>
                </a:lnSpc>
              </a:pPr>
              <a:r>
                <a:rPr lang="en-US" sz="1544" spc="108" dirty="0">
                  <a:solidFill>
                    <a:srgbClr val="000000"/>
                  </a:solidFill>
                  <a:latin typeface="Luthier Italics"/>
                </a:rPr>
                <a:t>Dan kan je in deze brochure alle nuttige informatie terugvinden.</a:t>
              </a:r>
            </a:p>
          </p:txBody>
        </p:sp>
      </p:grpSp>
      <p:sp>
        <p:nvSpPr>
          <p:cNvPr id="19" name="AutoShape 19"/>
          <p:cNvSpPr/>
          <p:nvPr/>
        </p:nvSpPr>
        <p:spPr>
          <a:xfrm>
            <a:off x="503256" y="6692528"/>
            <a:ext cx="3495724" cy="0"/>
          </a:xfrm>
          <a:prstGeom prst="line">
            <a:avLst/>
          </a:prstGeom>
          <a:ln w="47625" cap="rnd">
            <a:solidFill>
              <a:srgbClr val="0092A1"/>
            </a:solidFill>
            <a:prstDash val="solid"/>
            <a:headEnd type="none" w="sm" len="sm"/>
            <a:tailEnd type="none" w="sm" len="sm"/>
          </a:ln>
        </p:spPr>
      </p:sp>
      <p:sp>
        <p:nvSpPr>
          <p:cNvPr id="20" name="TextBox 20"/>
          <p:cNvSpPr txBox="1"/>
          <p:nvPr/>
        </p:nvSpPr>
        <p:spPr>
          <a:xfrm>
            <a:off x="4598228" y="7170047"/>
            <a:ext cx="2419456" cy="495905"/>
          </a:xfrm>
          <a:prstGeom prst="rect">
            <a:avLst/>
          </a:prstGeom>
        </p:spPr>
        <p:txBody>
          <a:bodyPr lIns="0" tIns="0" rIns="0" bIns="0" rtlCol="0" anchor="t">
            <a:spAutoFit/>
          </a:bodyPr>
          <a:lstStyle/>
          <a:p>
            <a:pPr>
              <a:lnSpc>
                <a:spcPts val="1957"/>
              </a:lnSpc>
            </a:pPr>
            <a:r>
              <a:rPr lang="en-US" sz="1223" spc="73" dirty="0">
                <a:solidFill>
                  <a:srgbClr val="FFFFF9"/>
                </a:solidFill>
                <a:latin typeface="Arial Black" panose="020B0A04020102020204" pitchFamily="34" charset="0"/>
              </a:rPr>
              <a:t>HOE VERLOOPT DE SELECTIE?</a:t>
            </a:r>
          </a:p>
        </p:txBody>
      </p:sp>
      <p:sp>
        <p:nvSpPr>
          <p:cNvPr id="21" name="TextBox 21"/>
          <p:cNvSpPr txBox="1"/>
          <p:nvPr/>
        </p:nvSpPr>
        <p:spPr>
          <a:xfrm>
            <a:off x="4602015" y="7930566"/>
            <a:ext cx="2419456" cy="239425"/>
          </a:xfrm>
          <a:prstGeom prst="rect">
            <a:avLst/>
          </a:prstGeom>
        </p:spPr>
        <p:txBody>
          <a:bodyPr lIns="0" tIns="0" rIns="0" bIns="0" rtlCol="0" anchor="t">
            <a:spAutoFit/>
          </a:bodyPr>
          <a:lstStyle/>
          <a:p>
            <a:pPr>
              <a:lnSpc>
                <a:spcPts val="1957"/>
              </a:lnSpc>
            </a:pPr>
            <a:r>
              <a:rPr lang="en-US" sz="1223" spc="73" dirty="0">
                <a:solidFill>
                  <a:srgbClr val="FFFFF9"/>
                </a:solidFill>
                <a:latin typeface="Arial Black" panose="020B0A04020102020204" pitchFamily="34" charset="0"/>
              </a:rPr>
              <a:t>DE</a:t>
            </a:r>
            <a:r>
              <a:rPr lang="en-US" sz="1223" spc="73" dirty="0">
                <a:solidFill>
                  <a:srgbClr val="FFFFF9"/>
                </a:solidFill>
                <a:latin typeface="League Spartan Bold"/>
              </a:rPr>
              <a:t> </a:t>
            </a:r>
            <a:r>
              <a:rPr lang="en-US" sz="1223" spc="73" dirty="0">
                <a:solidFill>
                  <a:srgbClr val="FFFFF9"/>
                </a:solidFill>
                <a:latin typeface="Arial Black" panose="020B0A04020102020204" pitchFamily="34" charset="0"/>
              </a:rPr>
              <a:t>SELECTIECOMMISSIE</a:t>
            </a:r>
          </a:p>
        </p:txBody>
      </p:sp>
      <p:grpSp>
        <p:nvGrpSpPr>
          <p:cNvPr id="22" name="Group 22"/>
          <p:cNvGrpSpPr/>
          <p:nvPr/>
        </p:nvGrpSpPr>
        <p:grpSpPr>
          <a:xfrm>
            <a:off x="4602015" y="8334025"/>
            <a:ext cx="2409825" cy="28575"/>
            <a:chOff x="0" y="0"/>
            <a:chExt cx="53551667" cy="635000"/>
          </a:xfrm>
        </p:grpSpPr>
        <p:sp>
          <p:nvSpPr>
            <p:cNvPr id="23" name="Freeform 23"/>
            <p:cNvSpPr/>
            <p:nvPr/>
          </p:nvSpPr>
          <p:spPr>
            <a:xfrm>
              <a:off x="0" y="0"/>
              <a:ext cx="53551665" cy="635000"/>
            </a:xfrm>
            <a:custGeom>
              <a:avLst/>
              <a:gdLst/>
              <a:ahLst/>
              <a:cxnLst/>
              <a:rect l="l" t="t" r="r" b="b"/>
              <a:pathLst>
                <a:path w="53551665" h="635000">
                  <a:moveTo>
                    <a:pt x="0" y="0"/>
                  </a:moveTo>
                  <a:lnTo>
                    <a:pt x="53551665" y="0"/>
                  </a:lnTo>
                  <a:lnTo>
                    <a:pt x="53551665" y="635000"/>
                  </a:lnTo>
                  <a:lnTo>
                    <a:pt x="0" y="635000"/>
                  </a:lnTo>
                  <a:close/>
                </a:path>
              </a:pathLst>
            </a:custGeom>
            <a:solidFill>
              <a:srgbClr val="000000">
                <a:alpha val="14902"/>
              </a:srgbClr>
            </a:solidFill>
          </p:spPr>
        </p:sp>
      </p:grpSp>
      <p:sp>
        <p:nvSpPr>
          <p:cNvPr id="24" name="TextBox 24"/>
          <p:cNvSpPr txBox="1"/>
          <p:nvPr/>
        </p:nvSpPr>
        <p:spPr>
          <a:xfrm>
            <a:off x="4602015" y="9041479"/>
            <a:ext cx="2419456" cy="233654"/>
          </a:xfrm>
          <a:prstGeom prst="rect">
            <a:avLst/>
          </a:prstGeom>
        </p:spPr>
        <p:txBody>
          <a:bodyPr lIns="0" tIns="0" rIns="0" bIns="0" rtlCol="0" anchor="t">
            <a:spAutoFit/>
          </a:bodyPr>
          <a:lstStyle/>
          <a:p>
            <a:pPr>
              <a:lnSpc>
                <a:spcPts val="1957"/>
              </a:lnSpc>
            </a:pPr>
            <a:r>
              <a:rPr lang="en-US" sz="1223" spc="73" dirty="0">
                <a:solidFill>
                  <a:srgbClr val="FFFFF9"/>
                </a:solidFill>
                <a:latin typeface="Arial Black" panose="020B0A04020102020204" pitchFamily="34" charset="0"/>
              </a:rPr>
              <a:t>DE WERFRESERVE</a:t>
            </a:r>
          </a:p>
        </p:txBody>
      </p:sp>
      <p:grpSp>
        <p:nvGrpSpPr>
          <p:cNvPr id="25" name="Group 25"/>
          <p:cNvGrpSpPr/>
          <p:nvPr/>
        </p:nvGrpSpPr>
        <p:grpSpPr>
          <a:xfrm>
            <a:off x="4582754" y="7046002"/>
            <a:ext cx="2409825" cy="28575"/>
            <a:chOff x="0" y="0"/>
            <a:chExt cx="53551667" cy="635000"/>
          </a:xfrm>
        </p:grpSpPr>
        <p:sp>
          <p:nvSpPr>
            <p:cNvPr id="26" name="Freeform 26"/>
            <p:cNvSpPr/>
            <p:nvPr/>
          </p:nvSpPr>
          <p:spPr>
            <a:xfrm>
              <a:off x="0" y="0"/>
              <a:ext cx="53551665" cy="635000"/>
            </a:xfrm>
            <a:custGeom>
              <a:avLst/>
              <a:gdLst/>
              <a:ahLst/>
              <a:cxnLst/>
              <a:rect l="l" t="t" r="r" b="b"/>
              <a:pathLst>
                <a:path w="53551665" h="635000">
                  <a:moveTo>
                    <a:pt x="0" y="0"/>
                  </a:moveTo>
                  <a:lnTo>
                    <a:pt x="53551665" y="0"/>
                  </a:lnTo>
                  <a:lnTo>
                    <a:pt x="53551665" y="635000"/>
                  </a:lnTo>
                  <a:lnTo>
                    <a:pt x="0" y="635000"/>
                  </a:lnTo>
                  <a:close/>
                </a:path>
              </a:pathLst>
            </a:custGeom>
            <a:solidFill>
              <a:srgbClr val="000000">
                <a:alpha val="14902"/>
              </a:srgbClr>
            </a:solidFill>
          </p:spPr>
        </p:sp>
      </p:grpSp>
      <p:grpSp>
        <p:nvGrpSpPr>
          <p:cNvPr id="27" name="Group 27"/>
          <p:cNvGrpSpPr/>
          <p:nvPr/>
        </p:nvGrpSpPr>
        <p:grpSpPr>
          <a:xfrm>
            <a:off x="4582754" y="9443618"/>
            <a:ext cx="2409825" cy="28575"/>
            <a:chOff x="0" y="0"/>
            <a:chExt cx="53551667" cy="635000"/>
          </a:xfrm>
        </p:grpSpPr>
        <p:sp>
          <p:nvSpPr>
            <p:cNvPr id="28" name="Freeform 28"/>
            <p:cNvSpPr/>
            <p:nvPr/>
          </p:nvSpPr>
          <p:spPr>
            <a:xfrm>
              <a:off x="0" y="0"/>
              <a:ext cx="53551665" cy="635000"/>
            </a:xfrm>
            <a:custGeom>
              <a:avLst/>
              <a:gdLst/>
              <a:ahLst/>
              <a:cxnLst/>
              <a:rect l="l" t="t" r="r" b="b"/>
              <a:pathLst>
                <a:path w="53551665" h="635000">
                  <a:moveTo>
                    <a:pt x="0" y="0"/>
                  </a:moveTo>
                  <a:lnTo>
                    <a:pt x="53551665" y="0"/>
                  </a:lnTo>
                  <a:lnTo>
                    <a:pt x="53551665" y="635000"/>
                  </a:lnTo>
                  <a:lnTo>
                    <a:pt x="0" y="635000"/>
                  </a:lnTo>
                  <a:close/>
                </a:path>
              </a:pathLst>
            </a:custGeom>
            <a:solidFill>
              <a:srgbClr val="000000">
                <a:alpha val="14902"/>
              </a:srgbClr>
            </a:solidFill>
          </p:spPr>
        </p:sp>
      </p:grpSp>
      <p:sp>
        <p:nvSpPr>
          <p:cNvPr id="29" name="TextBox 29"/>
          <p:cNvSpPr txBox="1"/>
          <p:nvPr/>
        </p:nvSpPr>
        <p:spPr>
          <a:xfrm>
            <a:off x="4602015" y="9607279"/>
            <a:ext cx="2419456" cy="239425"/>
          </a:xfrm>
          <a:prstGeom prst="rect">
            <a:avLst/>
          </a:prstGeom>
        </p:spPr>
        <p:txBody>
          <a:bodyPr lIns="0" tIns="0" rIns="0" bIns="0" rtlCol="0" anchor="t">
            <a:spAutoFit/>
          </a:bodyPr>
          <a:lstStyle/>
          <a:p>
            <a:pPr>
              <a:lnSpc>
                <a:spcPts val="1957"/>
              </a:lnSpc>
            </a:pPr>
            <a:r>
              <a:rPr lang="en-US" sz="1223" spc="73" dirty="0">
                <a:solidFill>
                  <a:srgbClr val="FFFFF9"/>
                </a:solidFill>
                <a:latin typeface="Arial Black" panose="020B0A04020102020204" pitchFamily="34" charset="0"/>
              </a:rPr>
              <a:t>DE</a:t>
            </a:r>
            <a:r>
              <a:rPr lang="en-US" sz="1223" spc="73" dirty="0">
                <a:solidFill>
                  <a:srgbClr val="FFFFF9"/>
                </a:solidFill>
                <a:latin typeface="League Spartan Bold"/>
              </a:rPr>
              <a:t> </a:t>
            </a:r>
            <a:r>
              <a:rPr lang="en-US" sz="1223" spc="73" dirty="0">
                <a:solidFill>
                  <a:srgbClr val="FFFFF9"/>
                </a:solidFill>
                <a:latin typeface="Arial Black" panose="020B0A04020102020204" pitchFamily="34" charset="0"/>
              </a:rPr>
              <a:t>VERLONING</a:t>
            </a:r>
          </a:p>
        </p:txBody>
      </p:sp>
      <p:grpSp>
        <p:nvGrpSpPr>
          <p:cNvPr id="30" name="Group 30"/>
          <p:cNvGrpSpPr/>
          <p:nvPr/>
        </p:nvGrpSpPr>
        <p:grpSpPr>
          <a:xfrm>
            <a:off x="4568361" y="10021727"/>
            <a:ext cx="2409825" cy="28575"/>
            <a:chOff x="0" y="0"/>
            <a:chExt cx="53551667" cy="635000"/>
          </a:xfrm>
        </p:grpSpPr>
        <p:sp>
          <p:nvSpPr>
            <p:cNvPr id="31" name="Freeform 31"/>
            <p:cNvSpPr/>
            <p:nvPr/>
          </p:nvSpPr>
          <p:spPr>
            <a:xfrm>
              <a:off x="0" y="0"/>
              <a:ext cx="53551665" cy="635000"/>
            </a:xfrm>
            <a:custGeom>
              <a:avLst/>
              <a:gdLst/>
              <a:ahLst/>
              <a:cxnLst/>
              <a:rect l="l" t="t" r="r" b="b"/>
              <a:pathLst>
                <a:path w="53551665" h="635000">
                  <a:moveTo>
                    <a:pt x="0" y="0"/>
                  </a:moveTo>
                  <a:lnTo>
                    <a:pt x="53551665" y="0"/>
                  </a:lnTo>
                  <a:lnTo>
                    <a:pt x="53551665" y="635000"/>
                  </a:lnTo>
                  <a:lnTo>
                    <a:pt x="0" y="635000"/>
                  </a:lnTo>
                  <a:close/>
                </a:path>
              </a:pathLst>
            </a:custGeom>
            <a:solidFill>
              <a:srgbClr val="000000">
                <a:alpha val="14902"/>
              </a:srgbClr>
            </a:solidFill>
          </p:spPr>
        </p:sp>
      </p:grpSp>
      <p:sp>
        <p:nvSpPr>
          <p:cNvPr id="34" name="TextBox 34"/>
          <p:cNvSpPr txBox="1"/>
          <p:nvPr/>
        </p:nvSpPr>
        <p:spPr>
          <a:xfrm>
            <a:off x="4521622" y="8495953"/>
            <a:ext cx="2614064" cy="239425"/>
          </a:xfrm>
          <a:prstGeom prst="rect">
            <a:avLst/>
          </a:prstGeom>
        </p:spPr>
        <p:txBody>
          <a:bodyPr wrap="square" lIns="0" tIns="0" rIns="0" bIns="0" rtlCol="0" anchor="t">
            <a:spAutoFit/>
          </a:bodyPr>
          <a:lstStyle/>
          <a:p>
            <a:pPr>
              <a:lnSpc>
                <a:spcPts val="1957"/>
              </a:lnSpc>
            </a:pPr>
            <a:r>
              <a:rPr lang="en-US" sz="1223" spc="73" dirty="0">
                <a:solidFill>
                  <a:srgbClr val="FFFFF9"/>
                </a:solidFill>
                <a:latin typeface="League Spartan Bold"/>
              </a:rPr>
              <a:t>  </a:t>
            </a:r>
            <a:r>
              <a:rPr lang="en-US" sz="1200" spc="73" dirty="0">
                <a:solidFill>
                  <a:srgbClr val="FFFFF9"/>
                </a:solidFill>
                <a:latin typeface="Arial Black" panose="020B0A04020102020204" pitchFamily="34" charset="0"/>
              </a:rPr>
              <a:t>BEROEPSMOGELIJKHEID</a:t>
            </a:r>
          </a:p>
        </p:txBody>
      </p:sp>
      <p:grpSp>
        <p:nvGrpSpPr>
          <p:cNvPr id="35" name="Group 35"/>
          <p:cNvGrpSpPr/>
          <p:nvPr/>
        </p:nvGrpSpPr>
        <p:grpSpPr>
          <a:xfrm>
            <a:off x="4597199" y="8865620"/>
            <a:ext cx="2409825" cy="28575"/>
            <a:chOff x="0" y="0"/>
            <a:chExt cx="53551667" cy="635000"/>
          </a:xfrm>
        </p:grpSpPr>
        <p:sp>
          <p:nvSpPr>
            <p:cNvPr id="36" name="Freeform 36"/>
            <p:cNvSpPr/>
            <p:nvPr/>
          </p:nvSpPr>
          <p:spPr>
            <a:xfrm>
              <a:off x="0" y="0"/>
              <a:ext cx="53551665" cy="635000"/>
            </a:xfrm>
            <a:custGeom>
              <a:avLst/>
              <a:gdLst/>
              <a:ahLst/>
              <a:cxnLst/>
              <a:rect l="l" t="t" r="r" b="b"/>
              <a:pathLst>
                <a:path w="53551665" h="635000">
                  <a:moveTo>
                    <a:pt x="0" y="0"/>
                  </a:moveTo>
                  <a:lnTo>
                    <a:pt x="53551665" y="0"/>
                  </a:lnTo>
                  <a:lnTo>
                    <a:pt x="53551665" y="635000"/>
                  </a:lnTo>
                  <a:lnTo>
                    <a:pt x="0" y="635000"/>
                  </a:lnTo>
                  <a:close/>
                </a:path>
              </a:pathLst>
            </a:custGeom>
            <a:solidFill>
              <a:srgbClr val="000000">
                <a:alpha val="14902"/>
              </a:srgbClr>
            </a:solidFill>
          </p:spPr>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00" y="5401584"/>
            <a:ext cx="7560000" cy="5290418"/>
          </a:xfrm>
          <a:prstGeom prst="rect">
            <a:avLst/>
          </a:prstGeom>
        </p:spPr>
      </p:pic>
      <p:pic>
        <p:nvPicPr>
          <p:cNvPr id="3" name="Picture 3"/>
          <p:cNvPicPr>
            <a:picLocks noChangeAspect="1"/>
          </p:cNvPicPr>
          <p:nvPr/>
        </p:nvPicPr>
        <p:blipFill>
          <a:blip r:embed="rId4"/>
          <a:srcRect t="10260" b="18853"/>
          <a:stretch>
            <a:fillRect/>
          </a:stretch>
        </p:blipFill>
        <p:spPr>
          <a:xfrm>
            <a:off x="0" y="1"/>
            <a:ext cx="7560000" cy="2374899"/>
          </a:xfrm>
          <a:prstGeom prst="rect">
            <a:avLst/>
          </a:prstGeom>
        </p:spPr>
      </p:pic>
      <p:sp>
        <p:nvSpPr>
          <p:cNvPr id="4" name="TextBox 4"/>
          <p:cNvSpPr txBox="1"/>
          <p:nvPr/>
        </p:nvSpPr>
        <p:spPr>
          <a:xfrm>
            <a:off x="120650" y="1296951"/>
            <a:ext cx="6686550" cy="888641"/>
          </a:xfrm>
          <a:prstGeom prst="rect">
            <a:avLst/>
          </a:prstGeom>
        </p:spPr>
        <p:txBody>
          <a:bodyPr lIns="0" tIns="0" rIns="0" bIns="0" rtlCol="0" anchor="t">
            <a:spAutoFit/>
          </a:bodyPr>
          <a:lstStyle/>
          <a:p>
            <a:pPr>
              <a:lnSpc>
                <a:spcPts val="3383"/>
              </a:lnSpc>
            </a:pPr>
            <a:r>
              <a:rPr lang="nl-BE" sz="3718" spc="74" dirty="0">
                <a:solidFill>
                  <a:srgbClr val="0092A1"/>
                </a:solidFill>
                <a:latin typeface="Arial Black" panose="020B0A04020102020204" pitchFamily="34" charset="0"/>
              </a:rPr>
              <a:t>SELECTIE</a:t>
            </a:r>
          </a:p>
          <a:p>
            <a:pPr>
              <a:lnSpc>
                <a:spcPts val="3383"/>
              </a:lnSpc>
            </a:pPr>
            <a:r>
              <a:rPr lang="nl-BE" sz="3718" spc="74" dirty="0">
                <a:solidFill>
                  <a:srgbClr val="0092A1"/>
                </a:solidFill>
                <a:latin typeface="Arial Black" panose="020B0A04020102020204" pitchFamily="34" charset="0"/>
              </a:rPr>
              <a:t>VOORWAARDEN</a:t>
            </a:r>
          </a:p>
        </p:txBody>
      </p:sp>
      <p:grpSp>
        <p:nvGrpSpPr>
          <p:cNvPr id="5" name="Group 5"/>
          <p:cNvGrpSpPr/>
          <p:nvPr/>
        </p:nvGrpSpPr>
        <p:grpSpPr>
          <a:xfrm>
            <a:off x="340272" y="5476154"/>
            <a:ext cx="7002779" cy="8338672"/>
            <a:chOff x="-2" y="-1481570"/>
            <a:chExt cx="9337039" cy="11118231"/>
          </a:xfrm>
        </p:grpSpPr>
        <p:sp>
          <p:nvSpPr>
            <p:cNvPr id="6" name="TextBox 6"/>
            <p:cNvSpPr txBox="1"/>
            <p:nvPr/>
          </p:nvSpPr>
          <p:spPr>
            <a:xfrm>
              <a:off x="-2" y="-1481570"/>
              <a:ext cx="9337038" cy="473921"/>
            </a:xfrm>
            <a:prstGeom prst="rect">
              <a:avLst/>
            </a:prstGeom>
          </p:spPr>
          <p:txBody>
            <a:bodyPr lIns="0" tIns="0" rIns="0" bIns="0" rtlCol="0" anchor="t">
              <a:spAutoFit/>
            </a:bodyPr>
            <a:lstStyle/>
            <a:p>
              <a:pPr>
                <a:lnSpc>
                  <a:spcPts val="2860"/>
                </a:lnSpc>
              </a:pPr>
              <a:r>
                <a:rPr lang="nl-BE" sz="2200" dirty="0">
                  <a:solidFill>
                    <a:srgbClr val="FFFFF9"/>
                  </a:solidFill>
                  <a:latin typeface="Arial Black" panose="020B0A04020102020204" pitchFamily="34" charset="0"/>
                </a:rPr>
                <a:t>Diplomavoorwaarden:</a:t>
              </a:r>
            </a:p>
          </p:txBody>
        </p:sp>
        <p:sp>
          <p:nvSpPr>
            <p:cNvPr id="7" name="TextBox 7"/>
            <p:cNvSpPr txBox="1"/>
            <p:nvPr/>
          </p:nvSpPr>
          <p:spPr>
            <a:xfrm>
              <a:off x="-2" y="-908222"/>
              <a:ext cx="9337038" cy="6851536"/>
            </a:xfrm>
            <a:prstGeom prst="rect">
              <a:avLst/>
            </a:prstGeom>
          </p:spPr>
          <p:txBody>
            <a:bodyPr lIns="0" tIns="0" rIns="0" bIns="0" rtlCol="0" anchor="t">
              <a:spAutoFit/>
            </a:bodyPr>
            <a:lstStyle/>
            <a:p>
              <a:pPr>
                <a:lnSpc>
                  <a:spcPts val="1698"/>
                </a:lnSpc>
              </a:pPr>
              <a:r>
                <a:rPr lang="nl-BE" sz="1212" dirty="0">
                  <a:solidFill>
                    <a:srgbClr val="FFFFFF"/>
                  </a:solidFill>
                  <a:latin typeface="Arial" panose="020B0604020202020204" pitchFamily="34" charset="0"/>
                  <a:cs typeface="Arial" panose="020B0604020202020204" pitchFamily="34" charset="0"/>
                </a:rPr>
                <a:t>Afhankelijk van de functie waarvoor je solliciteert dien je aan bepaalde diplomavoorwaarden te voldoen. De diplomavoorwaarde kan je steeds terugvinden in de vacature. </a:t>
              </a:r>
            </a:p>
            <a:p>
              <a:pPr>
                <a:lnSpc>
                  <a:spcPts val="1138"/>
                </a:lnSpc>
              </a:pPr>
              <a:endParaRPr lang="nl-BE" sz="1212" dirty="0">
                <a:solidFill>
                  <a:srgbClr val="FFFFFF"/>
                </a:solidFill>
                <a:latin typeface="Arial" panose="020B0604020202020204" pitchFamily="34" charset="0"/>
                <a:cs typeface="Arial" panose="020B0604020202020204" pitchFamily="34" charset="0"/>
              </a:endParaRPr>
            </a:p>
            <a:p>
              <a:pPr>
                <a:lnSpc>
                  <a:spcPts val="1698"/>
                </a:lnSpc>
              </a:pPr>
              <a:r>
                <a:rPr lang="nl-BE" sz="1212" dirty="0">
                  <a:solidFill>
                    <a:srgbClr val="FFFFFF"/>
                  </a:solidFill>
                  <a:latin typeface="Arial" panose="020B0604020202020204" pitchFamily="34" charset="0"/>
                  <a:cs typeface="Arial" panose="020B0604020202020204" pitchFamily="34" charset="0"/>
                </a:rPr>
                <a:t>Als algemene regel gelden de volgende diplomavoorwaarden:</a:t>
              </a:r>
            </a:p>
            <a:p>
              <a:pPr marL="261874" lvl="1" indent="-130937">
                <a:lnSpc>
                  <a:spcPts val="1698"/>
                </a:lnSpc>
                <a:buFont typeface="Arial"/>
                <a:buChar char="•"/>
              </a:pPr>
              <a:r>
                <a:rPr lang="nl-BE" sz="1212" dirty="0">
                  <a:solidFill>
                    <a:srgbClr val="FFFFFF"/>
                  </a:solidFill>
                  <a:latin typeface="Arial" panose="020B0604020202020204" pitchFamily="34" charset="0"/>
                  <a:cs typeface="Arial" panose="020B0604020202020204" pitchFamily="34" charset="0"/>
                </a:rPr>
                <a:t>functies op A niveau: master diploma </a:t>
              </a:r>
            </a:p>
            <a:p>
              <a:pPr marL="261874" lvl="1" indent="-130937">
                <a:lnSpc>
                  <a:spcPts val="1698"/>
                </a:lnSpc>
                <a:buFont typeface="Arial"/>
                <a:buChar char="•"/>
              </a:pPr>
              <a:r>
                <a:rPr lang="nl-BE" sz="1212" dirty="0">
                  <a:solidFill>
                    <a:srgbClr val="FFFFFF"/>
                  </a:solidFill>
                  <a:latin typeface="Arial" panose="020B0604020202020204" pitchFamily="34" charset="0"/>
                  <a:cs typeface="Arial" panose="020B0604020202020204" pitchFamily="34" charset="0"/>
                </a:rPr>
                <a:t>functies op B niveau: bachelor diploma </a:t>
              </a:r>
            </a:p>
            <a:p>
              <a:pPr marL="261874" lvl="1" indent="-130937">
                <a:lnSpc>
                  <a:spcPts val="1698"/>
                </a:lnSpc>
                <a:buFont typeface="Arial"/>
                <a:buChar char="•"/>
              </a:pPr>
              <a:r>
                <a:rPr lang="nl-BE" sz="1212" dirty="0">
                  <a:solidFill>
                    <a:srgbClr val="FFFFFF"/>
                  </a:solidFill>
                  <a:latin typeface="Arial" panose="020B0604020202020204" pitchFamily="34" charset="0"/>
                  <a:cs typeface="Arial" panose="020B0604020202020204" pitchFamily="34" charset="0"/>
                </a:rPr>
                <a:t>functies op C niveau: een diploma secundair onderwijs </a:t>
              </a:r>
            </a:p>
            <a:p>
              <a:pPr marL="261874" lvl="1" indent="-130937">
                <a:lnSpc>
                  <a:spcPts val="1698"/>
                </a:lnSpc>
                <a:buFont typeface="Arial"/>
                <a:buChar char="•"/>
              </a:pPr>
              <a:r>
                <a:rPr lang="nl-BE" sz="1212" dirty="0">
                  <a:solidFill>
                    <a:srgbClr val="FFFFFF"/>
                  </a:solidFill>
                  <a:latin typeface="Arial" panose="020B0604020202020204" pitchFamily="34" charset="0"/>
                  <a:cs typeface="Arial" panose="020B0604020202020204" pitchFamily="34" charset="0"/>
                </a:rPr>
                <a:t>functies op D niveau: geen diplomavoorwaarden</a:t>
              </a:r>
            </a:p>
            <a:p>
              <a:pPr marL="130937" lvl="1">
                <a:lnSpc>
                  <a:spcPts val="1698"/>
                </a:lnSpc>
              </a:pPr>
              <a:endParaRPr lang="nl-BE" sz="1212" dirty="0">
                <a:solidFill>
                  <a:srgbClr val="FFFFFF"/>
                </a:solidFill>
                <a:latin typeface="Arial" panose="020B0604020202020204" pitchFamily="34" charset="0"/>
                <a:cs typeface="Arial" panose="020B0604020202020204" pitchFamily="34" charset="0"/>
              </a:endParaRPr>
            </a:p>
            <a:p>
              <a:pPr>
                <a:lnSpc>
                  <a:spcPts val="1698"/>
                </a:lnSpc>
              </a:pPr>
              <a:r>
                <a:rPr lang="nl-BE" sz="1212" dirty="0">
                  <a:solidFill>
                    <a:srgbClr val="FFFFFF"/>
                  </a:solidFill>
                  <a:latin typeface="Arial" panose="020B0604020202020204" pitchFamily="34" charset="0"/>
                  <a:cs typeface="Arial" panose="020B0604020202020204" pitchFamily="34" charset="0"/>
                </a:rPr>
                <a:t>Uitzonderingen op de diplomavoorwaarden, de vraag naar een specifiek diploma, of je relevante ervaring moet hebben, … worden steeds vermeld in de vacature. </a:t>
              </a:r>
            </a:p>
            <a:p>
              <a:pPr>
                <a:lnSpc>
                  <a:spcPts val="1698"/>
                </a:lnSpc>
              </a:pPr>
              <a:endParaRPr lang="nl-BE" sz="800" dirty="0">
                <a:solidFill>
                  <a:srgbClr val="FFFFFF"/>
                </a:solidFill>
                <a:latin typeface="Arial" panose="020B0604020202020204" pitchFamily="34" charset="0"/>
                <a:cs typeface="Arial" panose="020B0604020202020204" pitchFamily="34" charset="0"/>
              </a:endParaRPr>
            </a:p>
            <a:p>
              <a:pPr>
                <a:lnSpc>
                  <a:spcPts val="1698"/>
                </a:lnSpc>
              </a:pPr>
              <a:r>
                <a:rPr lang="nl-BE" sz="1212" dirty="0">
                  <a:solidFill>
                    <a:srgbClr val="FFFFFF"/>
                  </a:solidFill>
                  <a:latin typeface="Arial" panose="020B0604020202020204" pitchFamily="34" charset="0"/>
                  <a:cs typeface="Arial" panose="020B0604020202020204" pitchFamily="34" charset="0"/>
                </a:rPr>
                <a:t>Kandidaten die hun diploma in het buitenland behaald hebben dienen na te gaan of ze samen met hun diploma een gelijkwaardigheidserkenning dienen aan te leveren.</a:t>
              </a:r>
            </a:p>
            <a:p>
              <a:pPr>
                <a:lnSpc>
                  <a:spcPts val="1698"/>
                </a:lnSpc>
              </a:pPr>
              <a:endParaRPr lang="nl-BE" sz="1212" dirty="0">
                <a:solidFill>
                  <a:srgbClr val="FFFFFF"/>
                </a:solidFill>
                <a:latin typeface="Arial" panose="020B0604020202020204" pitchFamily="34" charset="0"/>
                <a:cs typeface="Arial" panose="020B0604020202020204" pitchFamily="34" charset="0"/>
              </a:endParaRPr>
            </a:p>
            <a:p>
              <a:pPr>
                <a:lnSpc>
                  <a:spcPts val="1698"/>
                </a:lnSpc>
              </a:pPr>
              <a:r>
                <a:rPr lang="nl-BE" sz="1212" dirty="0">
                  <a:solidFill>
                    <a:srgbClr val="FFFFFF"/>
                  </a:solidFill>
                  <a:latin typeface="Arial" panose="020B0604020202020204" pitchFamily="34" charset="0"/>
                  <a:cs typeface="Arial" panose="020B0604020202020204" pitchFamily="34" charset="0"/>
                </a:rPr>
                <a:t>Laatstejaarsscholieren of studenten worden toegelaten tot de selectieprocedure als ze met hun kandidatuur een studiebewijs voorleggen en een verklaring dat ze binnen een termijn van maximum drie maanden zullen deelnemen aan de eindexamens voor het behalen van hun diploma. Ze leveren het bewijs dat ze aan de diplomavereiste voldoen uiterlijk op de datum van hun aanstelling.</a:t>
              </a:r>
            </a:p>
            <a:p>
              <a:pPr>
                <a:lnSpc>
                  <a:spcPts val="1698"/>
                </a:lnSpc>
              </a:pPr>
              <a:endParaRPr lang="nl-BE" sz="1212" dirty="0">
                <a:solidFill>
                  <a:srgbClr val="FFFFFF"/>
                </a:solidFill>
                <a:latin typeface="Arial" panose="020B0604020202020204" pitchFamily="34" charset="0"/>
                <a:cs typeface="Arial" panose="020B0604020202020204" pitchFamily="34" charset="0"/>
              </a:endParaRPr>
            </a:p>
            <a:p>
              <a:pPr>
                <a:lnSpc>
                  <a:spcPts val="1698"/>
                </a:lnSpc>
              </a:pPr>
              <a:r>
                <a:rPr lang="nl-BE" sz="1212" dirty="0">
                  <a:solidFill>
                    <a:srgbClr val="FFFFFF"/>
                  </a:solidFill>
                  <a:latin typeface="Arial" panose="020B0604020202020204" pitchFamily="34" charset="0"/>
                  <a:cs typeface="Arial" panose="020B0604020202020204" pitchFamily="34" charset="0"/>
                </a:rPr>
                <a:t>Twijfel je of je in aanmerking komt? Neem contact op met de contactpersoon vermeld in de vacature. Samen bekijken we of je in aanmerking komt.</a:t>
              </a:r>
              <a:r>
                <a:rPr lang="nl-BE" sz="1212" dirty="0">
                  <a:solidFill>
                    <a:srgbClr val="FFFFFF"/>
                  </a:solidFill>
                  <a:latin typeface="Clear Sans Regular"/>
                </a:rPr>
                <a:t>  </a:t>
              </a:r>
            </a:p>
            <a:p>
              <a:pPr>
                <a:lnSpc>
                  <a:spcPts val="1698"/>
                </a:lnSpc>
              </a:pPr>
              <a:endParaRPr lang="nl-BE" sz="1212" dirty="0">
                <a:solidFill>
                  <a:srgbClr val="FFFFFF"/>
                </a:solidFill>
                <a:latin typeface="Arial" panose="020B0604020202020204" pitchFamily="34" charset="0"/>
                <a:cs typeface="Arial" panose="020B0604020202020204" pitchFamily="34" charset="0"/>
              </a:endParaRPr>
            </a:p>
            <a:p>
              <a:pPr>
                <a:lnSpc>
                  <a:spcPts val="1698"/>
                </a:lnSpc>
              </a:pPr>
              <a:endParaRPr lang="nl-BE" sz="1212" dirty="0">
                <a:solidFill>
                  <a:srgbClr val="FFFFFF"/>
                </a:solidFill>
                <a:latin typeface="Clear Sans Regular"/>
              </a:endParaRPr>
            </a:p>
          </p:txBody>
        </p:sp>
        <p:sp>
          <p:nvSpPr>
            <p:cNvPr id="8" name="TextBox 8"/>
            <p:cNvSpPr txBox="1"/>
            <p:nvPr/>
          </p:nvSpPr>
          <p:spPr>
            <a:xfrm>
              <a:off x="0" y="8952713"/>
              <a:ext cx="9337037" cy="683948"/>
            </a:xfrm>
            <a:prstGeom prst="rect">
              <a:avLst/>
            </a:prstGeom>
          </p:spPr>
          <p:txBody>
            <a:bodyPr lIns="0" tIns="0" rIns="0" bIns="0" rtlCol="0" anchor="t">
              <a:spAutoFit/>
            </a:bodyPr>
            <a:lstStyle/>
            <a:p>
              <a:pPr>
                <a:lnSpc>
                  <a:spcPts val="4712"/>
                </a:lnSpc>
              </a:pPr>
              <a:endParaRPr lang="nl-BE"/>
            </a:p>
          </p:txBody>
        </p:sp>
      </p:grpSp>
      <p:sp>
        <p:nvSpPr>
          <p:cNvPr id="9" name="TextBox 9"/>
          <p:cNvSpPr txBox="1"/>
          <p:nvPr/>
        </p:nvSpPr>
        <p:spPr>
          <a:xfrm>
            <a:off x="340272" y="2434502"/>
            <a:ext cx="6879453" cy="372474"/>
          </a:xfrm>
          <a:prstGeom prst="rect">
            <a:avLst/>
          </a:prstGeom>
        </p:spPr>
        <p:txBody>
          <a:bodyPr lIns="0" tIns="0" rIns="0" bIns="0" rtlCol="0" anchor="t">
            <a:spAutoFit/>
          </a:bodyPr>
          <a:lstStyle/>
          <a:p>
            <a:pPr>
              <a:lnSpc>
                <a:spcPts val="3080"/>
              </a:lnSpc>
            </a:pPr>
            <a:r>
              <a:rPr lang="nl-BE" sz="2200" spc="66" dirty="0">
                <a:solidFill>
                  <a:srgbClr val="0092A1"/>
                </a:solidFill>
                <a:latin typeface="Arial Black" panose="020B0A04020102020204" pitchFamily="34" charset="0"/>
              </a:rPr>
              <a:t>Aanwervings- en toelatingsvoorwaarden:</a:t>
            </a:r>
          </a:p>
        </p:txBody>
      </p:sp>
      <p:sp>
        <p:nvSpPr>
          <p:cNvPr id="10" name="TextBox 10"/>
          <p:cNvSpPr txBox="1"/>
          <p:nvPr/>
        </p:nvSpPr>
        <p:spPr>
          <a:xfrm>
            <a:off x="340273" y="2804911"/>
            <a:ext cx="7002777" cy="2596673"/>
          </a:xfrm>
          <a:prstGeom prst="rect">
            <a:avLst/>
          </a:prstGeom>
        </p:spPr>
        <p:txBody>
          <a:bodyPr wrap="square" lIns="0" tIns="0" rIns="0" bIns="0" rtlCol="0" anchor="t">
            <a:spAutoFit/>
          </a:bodyPr>
          <a:lstStyle/>
          <a:p>
            <a:pPr>
              <a:lnSpc>
                <a:spcPts val="1679"/>
              </a:lnSpc>
              <a:spcBef>
                <a:spcPct val="0"/>
              </a:spcBef>
            </a:pPr>
            <a:r>
              <a:rPr lang="nl-BE" sz="1200" dirty="0">
                <a:solidFill>
                  <a:srgbClr val="000000"/>
                </a:solidFill>
                <a:latin typeface="Arial" panose="020B0604020202020204" pitchFamily="34" charset="0"/>
                <a:cs typeface="Arial" panose="020B0604020202020204" pitchFamily="34" charset="0"/>
              </a:rPr>
              <a:t>Om toegang te hebben tot de functie moeten de kandidaten:</a:t>
            </a:r>
          </a:p>
          <a:p>
            <a:pPr marL="171450" indent="-171450">
              <a:lnSpc>
                <a:spcPts val="1679"/>
              </a:lnSpc>
              <a:spcBef>
                <a:spcPct val="0"/>
              </a:spcBef>
              <a:buFont typeface="Arial" panose="020B0604020202020204" pitchFamily="34" charset="0"/>
              <a:buChar char="•"/>
            </a:pPr>
            <a:r>
              <a:rPr lang="nl-BE" sz="1200" dirty="0">
                <a:solidFill>
                  <a:srgbClr val="000000"/>
                </a:solidFill>
                <a:latin typeface="Arial" panose="020B0604020202020204" pitchFamily="34" charset="0"/>
                <a:cs typeface="Arial" panose="020B0604020202020204" pitchFamily="34" charset="0"/>
              </a:rPr>
              <a:t>een gedrag vertonen dat in overeenstemming is met de eisen van de functie. Dat bewijs je met een uittreksel uit het strafregister dat niet ouder is dan drie maanden. Een schriftelijke toelichting van eventuele vermeldingen is toegestaan.</a:t>
            </a:r>
          </a:p>
          <a:p>
            <a:pPr marL="171450" indent="-171450">
              <a:lnSpc>
                <a:spcPts val="1679"/>
              </a:lnSpc>
              <a:spcBef>
                <a:spcPct val="0"/>
              </a:spcBef>
              <a:buFont typeface="Arial" panose="020B0604020202020204" pitchFamily="34" charset="0"/>
              <a:buChar char="•"/>
            </a:pPr>
            <a:r>
              <a:rPr lang="nl-BE" sz="1200" dirty="0">
                <a:solidFill>
                  <a:srgbClr val="000000"/>
                </a:solidFill>
                <a:latin typeface="Arial" panose="020B0604020202020204" pitchFamily="34" charset="0"/>
                <a:cs typeface="Arial" panose="020B0604020202020204" pitchFamily="34" charset="0"/>
              </a:rPr>
              <a:t>de burgerlijke en politieke rechten genieten </a:t>
            </a:r>
          </a:p>
          <a:p>
            <a:pPr marL="171450" indent="-171450">
              <a:lnSpc>
                <a:spcPts val="1679"/>
              </a:lnSpc>
              <a:spcBef>
                <a:spcPct val="0"/>
              </a:spcBef>
              <a:buFont typeface="Arial" panose="020B0604020202020204" pitchFamily="34" charset="0"/>
              <a:buChar char="•"/>
            </a:pPr>
            <a:r>
              <a:rPr lang="nl-BE" sz="1200" dirty="0">
                <a:solidFill>
                  <a:srgbClr val="000000"/>
                </a:solidFill>
                <a:latin typeface="Arial" panose="020B0604020202020204" pitchFamily="34" charset="0"/>
                <a:cs typeface="Arial" panose="020B0604020202020204" pitchFamily="34" charset="0"/>
              </a:rPr>
              <a:t>medisch geschikt zijn voor de uit te oefenen functie, in overeenstemming met de wetgeving betreffende het welzijn van de werknemers bij de uitvoering van het werk </a:t>
            </a:r>
          </a:p>
          <a:p>
            <a:pPr>
              <a:lnSpc>
                <a:spcPts val="1679"/>
              </a:lnSpc>
              <a:spcBef>
                <a:spcPct val="0"/>
              </a:spcBef>
            </a:pPr>
            <a:endParaRPr lang="nl-BE" sz="1200" dirty="0">
              <a:solidFill>
                <a:srgbClr val="000000"/>
              </a:solidFill>
              <a:latin typeface="Arial" panose="020B0604020202020204" pitchFamily="34" charset="0"/>
              <a:cs typeface="Arial" panose="020B0604020202020204" pitchFamily="34" charset="0"/>
            </a:endParaRPr>
          </a:p>
          <a:p>
            <a:pPr>
              <a:lnSpc>
                <a:spcPts val="1679"/>
              </a:lnSpc>
              <a:spcBef>
                <a:spcPct val="0"/>
              </a:spcBef>
            </a:pPr>
            <a:r>
              <a:rPr lang="nl-BE" sz="1200" dirty="0">
                <a:solidFill>
                  <a:srgbClr val="000000"/>
                </a:solidFill>
                <a:latin typeface="Arial" panose="020B0604020202020204" pitchFamily="34" charset="0"/>
                <a:cs typeface="Arial" panose="020B0604020202020204" pitchFamily="34" charset="0"/>
              </a:rPr>
              <a:t>Om in aanmerking te komen voor de functie moeten de kandidaten:</a:t>
            </a:r>
          </a:p>
          <a:p>
            <a:pPr marL="171450" indent="-171450">
              <a:lnSpc>
                <a:spcPts val="1679"/>
              </a:lnSpc>
              <a:spcBef>
                <a:spcPct val="0"/>
              </a:spcBef>
              <a:buFont typeface="Arial" panose="020B0604020202020204" pitchFamily="34" charset="0"/>
              <a:buChar char="•"/>
            </a:pPr>
            <a:r>
              <a:rPr lang="nl-BE" sz="1200" dirty="0">
                <a:solidFill>
                  <a:srgbClr val="000000"/>
                </a:solidFill>
                <a:latin typeface="Arial" panose="020B0604020202020204" pitchFamily="34" charset="0"/>
                <a:cs typeface="Arial" panose="020B0604020202020204" pitchFamily="34" charset="0"/>
              </a:rPr>
              <a:t>voldoen aan de vereiste over de taalkennis opgelegd door de wetten op het gebruik der talen in bestuurszaken.</a:t>
            </a:r>
          </a:p>
          <a:p>
            <a:pPr marL="171450" indent="-171450">
              <a:lnSpc>
                <a:spcPts val="1679"/>
              </a:lnSpc>
              <a:spcBef>
                <a:spcPct val="0"/>
              </a:spcBef>
              <a:buFont typeface="Arial" panose="020B0604020202020204" pitchFamily="34" charset="0"/>
              <a:buChar char="•"/>
            </a:pPr>
            <a:r>
              <a:rPr lang="nl-BE" sz="1200" dirty="0">
                <a:solidFill>
                  <a:srgbClr val="000000"/>
                </a:solidFill>
                <a:latin typeface="Arial" panose="020B0604020202020204" pitchFamily="34" charset="0"/>
                <a:cs typeface="Arial" panose="020B0604020202020204" pitchFamily="34" charset="0"/>
              </a:rPr>
              <a:t>slagen voor de selectieprocedure.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430" y="197250"/>
            <a:ext cx="7556500" cy="10298900"/>
          </a:xfrm>
          <a:prstGeom prst="rect">
            <a:avLst/>
          </a:prstGeom>
        </p:spPr>
      </p:pic>
      <p:grpSp>
        <p:nvGrpSpPr>
          <p:cNvPr id="3" name="Group 3"/>
          <p:cNvGrpSpPr/>
          <p:nvPr/>
        </p:nvGrpSpPr>
        <p:grpSpPr>
          <a:xfrm>
            <a:off x="448089" y="1107279"/>
            <a:ext cx="6573626" cy="3622346"/>
            <a:chOff x="0" y="0"/>
            <a:chExt cx="8764834" cy="4829795"/>
          </a:xfrm>
        </p:grpSpPr>
        <p:pic>
          <p:nvPicPr>
            <p:cNvPr id="4" name="Picture 4"/>
            <p:cNvPicPr>
              <a:picLocks noChangeAspect="1"/>
            </p:cNvPicPr>
            <p:nvPr/>
          </p:nvPicPr>
          <p:blipFill>
            <a:blip r:embed="rId4"/>
            <a:srcRect t="8723" b="8723"/>
            <a:stretch>
              <a:fillRect/>
            </a:stretch>
          </p:blipFill>
          <p:spPr>
            <a:xfrm>
              <a:off x="0" y="0"/>
              <a:ext cx="8764834" cy="4829795"/>
            </a:xfrm>
            <a:prstGeom prst="rect">
              <a:avLst/>
            </a:prstGeom>
          </p:spPr>
        </p:pic>
      </p:grpSp>
      <p:grpSp>
        <p:nvGrpSpPr>
          <p:cNvPr id="5" name="Group 5"/>
          <p:cNvGrpSpPr/>
          <p:nvPr/>
        </p:nvGrpSpPr>
        <p:grpSpPr>
          <a:xfrm>
            <a:off x="-11430" y="9827563"/>
            <a:ext cx="7560000" cy="865836"/>
            <a:chOff x="-5261" y="645"/>
            <a:chExt cx="3479800" cy="398537"/>
          </a:xfrm>
        </p:grpSpPr>
        <p:sp>
          <p:nvSpPr>
            <p:cNvPr id="6" name="Freeform 6"/>
            <p:cNvSpPr/>
            <p:nvPr/>
          </p:nvSpPr>
          <p:spPr>
            <a:xfrm>
              <a:off x="-5261" y="645"/>
              <a:ext cx="3479800" cy="398537"/>
            </a:xfrm>
            <a:custGeom>
              <a:avLst/>
              <a:gdLst/>
              <a:ahLst/>
              <a:cxnLst/>
              <a:rect l="l" t="t" r="r" b="b"/>
              <a:pathLst>
                <a:path w="3479800" h="398537">
                  <a:moveTo>
                    <a:pt x="0" y="0"/>
                  </a:moveTo>
                  <a:lnTo>
                    <a:pt x="3479800" y="0"/>
                  </a:lnTo>
                  <a:lnTo>
                    <a:pt x="3479800" y="398537"/>
                  </a:lnTo>
                  <a:lnTo>
                    <a:pt x="0" y="398537"/>
                  </a:lnTo>
                  <a:close/>
                </a:path>
              </a:pathLst>
            </a:custGeom>
            <a:solidFill>
              <a:srgbClr val="0092A1"/>
            </a:solidFill>
          </p:spPr>
        </p:sp>
      </p:grpSp>
      <p:sp>
        <p:nvSpPr>
          <p:cNvPr id="7" name="TextBox 7"/>
          <p:cNvSpPr txBox="1"/>
          <p:nvPr/>
        </p:nvSpPr>
        <p:spPr>
          <a:xfrm>
            <a:off x="448089" y="4901140"/>
            <a:ext cx="6715319" cy="5716373"/>
          </a:xfrm>
          <a:prstGeom prst="rect">
            <a:avLst/>
          </a:prstGeom>
        </p:spPr>
        <p:txBody>
          <a:bodyPr lIns="0" tIns="0" rIns="0" bIns="0" rtlCol="0" anchor="t">
            <a:spAutoFit/>
          </a:bodyPr>
          <a:lstStyle/>
          <a:p>
            <a:pPr>
              <a:lnSpc>
                <a:spcPts val="1680"/>
              </a:lnSpc>
            </a:pPr>
            <a:r>
              <a:rPr lang="nl-BE" sz="1600" b="1" spc="120" dirty="0">
                <a:solidFill>
                  <a:srgbClr val="0092A1"/>
                </a:solidFill>
                <a:latin typeface="Arial" panose="020B0604020202020204" pitchFamily="34" charset="0"/>
                <a:cs typeface="Arial" panose="020B0604020202020204" pitchFamily="34" charset="0"/>
              </a:rPr>
              <a:t>Voldoe je aan de voorwaarden vermeld in de vacature?</a:t>
            </a:r>
          </a:p>
          <a:p>
            <a:pPr>
              <a:lnSpc>
                <a:spcPts val="1120"/>
              </a:lnSpc>
            </a:pPr>
            <a:endParaRPr lang="nl-BE" sz="1200" spc="120" dirty="0">
              <a:solidFill>
                <a:srgbClr val="0092A1"/>
              </a:solidFill>
              <a:latin typeface="Arial" panose="020B0604020202020204" pitchFamily="34" charset="0"/>
              <a:cs typeface="Arial" panose="020B0604020202020204" pitchFamily="34" charset="0"/>
            </a:endParaRPr>
          </a:p>
          <a:p>
            <a:pPr>
              <a:lnSpc>
                <a:spcPts val="1540"/>
              </a:lnSpc>
              <a:spcBef>
                <a:spcPct val="0"/>
              </a:spcBef>
            </a:pPr>
            <a:r>
              <a:rPr lang="nl-BE" sz="1200" dirty="0">
                <a:solidFill>
                  <a:srgbClr val="000000"/>
                </a:solidFill>
                <a:latin typeface="Arial" panose="020B0604020202020204" pitchFamily="34" charset="0"/>
                <a:cs typeface="Arial" panose="020B0604020202020204" pitchFamily="34" charset="0"/>
              </a:rPr>
              <a:t>Dan kan je je kandidaat stellen door alle gevraagde documenten in de vacature tijdig over te maken. De uiterste inschrijvingsdatum wordt steeds vermeld in de vacature:</a:t>
            </a:r>
          </a:p>
          <a:p>
            <a:pPr>
              <a:lnSpc>
                <a:spcPts val="1119"/>
              </a:lnSpc>
              <a:spcBef>
                <a:spcPct val="0"/>
              </a:spcBef>
            </a:pPr>
            <a:endParaRPr lang="nl-BE" sz="1200" dirty="0">
              <a:solidFill>
                <a:srgbClr val="000000"/>
              </a:solidFill>
              <a:latin typeface="Arial" panose="020B0604020202020204" pitchFamily="34" charset="0"/>
              <a:cs typeface="Arial" panose="020B0604020202020204" pitchFamily="34" charset="0"/>
            </a:endParaRPr>
          </a:p>
          <a:p>
            <a:pPr marL="237490" lvl="1" indent="-118745">
              <a:lnSpc>
                <a:spcPts val="1540"/>
              </a:lnSpc>
              <a:buFont typeface="Arial"/>
              <a:buChar char="•"/>
            </a:pPr>
            <a:r>
              <a:rPr lang="nl-BE" sz="1200" dirty="0">
                <a:solidFill>
                  <a:srgbClr val="000000"/>
                </a:solidFill>
                <a:latin typeface="Arial" panose="020B0604020202020204" pitchFamily="34" charset="0"/>
                <a:cs typeface="Arial" panose="020B0604020202020204" pitchFamily="34" charset="0"/>
              </a:rPr>
              <a:t>bij voorkeur via de link die vermeld wordt in de vacature, zie bijlage</a:t>
            </a:r>
          </a:p>
          <a:p>
            <a:pPr marL="237490" lvl="1" indent="-118745">
              <a:lnSpc>
                <a:spcPts val="1540"/>
              </a:lnSpc>
              <a:buFont typeface="Arial"/>
              <a:buChar char="•"/>
            </a:pPr>
            <a:r>
              <a:rPr lang="nl-BE" sz="1200" dirty="0">
                <a:solidFill>
                  <a:srgbClr val="000000"/>
                </a:solidFill>
                <a:latin typeface="Arial" panose="020B0604020202020204" pitchFamily="34" charset="0"/>
                <a:cs typeface="Arial" panose="020B0604020202020204" pitchFamily="34" charset="0"/>
              </a:rPr>
              <a:t>per brief (postdatum = bewijs)</a:t>
            </a:r>
          </a:p>
          <a:p>
            <a:pPr>
              <a:lnSpc>
                <a:spcPts val="1540"/>
              </a:lnSpc>
              <a:spcBef>
                <a:spcPct val="0"/>
              </a:spcBef>
            </a:pPr>
            <a:r>
              <a:rPr lang="nl-BE" sz="1200" dirty="0">
                <a:solidFill>
                  <a:srgbClr val="000000"/>
                </a:solidFill>
                <a:latin typeface="Arial" panose="020B0604020202020204" pitchFamily="34" charset="0"/>
                <a:cs typeface="Arial" panose="020B0604020202020204" pitchFamily="34" charset="0"/>
              </a:rPr>
              <a:t>         Stad Dilsen-Stokkem</a:t>
            </a:r>
          </a:p>
          <a:p>
            <a:pPr>
              <a:lnSpc>
                <a:spcPts val="1540"/>
              </a:lnSpc>
              <a:spcBef>
                <a:spcPct val="0"/>
              </a:spcBef>
            </a:pPr>
            <a:r>
              <a:rPr lang="nl-BE" sz="1200" dirty="0">
                <a:solidFill>
                  <a:srgbClr val="000000"/>
                </a:solidFill>
                <a:latin typeface="Arial" panose="020B0604020202020204" pitchFamily="34" charset="0"/>
                <a:cs typeface="Arial" panose="020B0604020202020204" pitchFamily="34" charset="0"/>
              </a:rPr>
              <a:t>         Personeelsdienst</a:t>
            </a:r>
          </a:p>
          <a:p>
            <a:pPr>
              <a:lnSpc>
                <a:spcPts val="1540"/>
              </a:lnSpc>
              <a:spcBef>
                <a:spcPct val="0"/>
              </a:spcBef>
            </a:pPr>
            <a:r>
              <a:rPr lang="nl-BE" sz="1200" dirty="0">
                <a:solidFill>
                  <a:srgbClr val="000000"/>
                </a:solidFill>
                <a:latin typeface="Arial" panose="020B0604020202020204" pitchFamily="34" charset="0"/>
                <a:cs typeface="Arial" panose="020B0604020202020204" pitchFamily="34" charset="0"/>
              </a:rPr>
              <a:t>         Europalaan 25</a:t>
            </a:r>
          </a:p>
          <a:p>
            <a:pPr>
              <a:lnSpc>
                <a:spcPts val="1540"/>
              </a:lnSpc>
              <a:spcBef>
                <a:spcPct val="0"/>
              </a:spcBef>
            </a:pPr>
            <a:r>
              <a:rPr lang="nl-BE" sz="1200" dirty="0">
                <a:solidFill>
                  <a:srgbClr val="000000"/>
                </a:solidFill>
                <a:latin typeface="Arial" panose="020B0604020202020204" pitchFamily="34" charset="0"/>
                <a:cs typeface="Arial" panose="020B0604020202020204" pitchFamily="34" charset="0"/>
              </a:rPr>
              <a:t>         3650 Dilsen-Stokkem</a:t>
            </a:r>
          </a:p>
          <a:p>
            <a:pPr marL="237490" lvl="1" indent="-118745">
              <a:lnSpc>
                <a:spcPts val="1540"/>
              </a:lnSpc>
              <a:buFont typeface="Arial"/>
              <a:buChar char="•"/>
            </a:pPr>
            <a:r>
              <a:rPr lang="nl-BE" sz="1200" dirty="0">
                <a:solidFill>
                  <a:srgbClr val="000000"/>
                </a:solidFill>
                <a:latin typeface="Arial" panose="020B0604020202020204" pitchFamily="34" charset="0"/>
                <a:cs typeface="Arial" panose="020B0604020202020204" pitchFamily="34" charset="0"/>
              </a:rPr>
              <a:t>via mail: vacatures@dilsen-stokkem.be </a:t>
            </a:r>
          </a:p>
          <a:p>
            <a:pPr marL="237490" lvl="1" indent="-118745">
              <a:lnSpc>
                <a:spcPts val="1540"/>
              </a:lnSpc>
              <a:buFont typeface="Arial"/>
              <a:buChar char="•"/>
            </a:pPr>
            <a:r>
              <a:rPr lang="nl-BE" sz="1200" dirty="0">
                <a:solidFill>
                  <a:srgbClr val="000000"/>
                </a:solidFill>
                <a:latin typeface="Arial" panose="020B0604020202020204" pitchFamily="34" charset="0"/>
                <a:cs typeface="Arial" panose="020B0604020202020204" pitchFamily="34" charset="0"/>
              </a:rPr>
              <a:t>of persoonlijk afgeven op de personeelsdienst tegen ontvangstbewijs.</a:t>
            </a:r>
          </a:p>
          <a:p>
            <a:pPr>
              <a:lnSpc>
                <a:spcPts val="1120"/>
              </a:lnSpc>
            </a:pPr>
            <a:endParaRPr lang="nl-BE" sz="1200" dirty="0">
              <a:solidFill>
                <a:srgbClr val="000000"/>
              </a:solidFill>
              <a:latin typeface="Arial" panose="020B0604020202020204" pitchFamily="34" charset="0"/>
              <a:cs typeface="Arial" panose="020B0604020202020204" pitchFamily="34" charset="0"/>
            </a:endParaRPr>
          </a:p>
          <a:p>
            <a:pPr>
              <a:lnSpc>
                <a:spcPts val="1540"/>
              </a:lnSpc>
              <a:spcBef>
                <a:spcPct val="0"/>
              </a:spcBef>
            </a:pPr>
            <a:r>
              <a:rPr lang="nl-BE" sz="1200" dirty="0">
                <a:solidFill>
                  <a:srgbClr val="000000"/>
                </a:solidFill>
                <a:latin typeface="Arial" panose="020B0604020202020204" pitchFamily="34" charset="0"/>
                <a:cs typeface="Arial" panose="020B0604020202020204" pitchFamily="34" charset="0"/>
              </a:rPr>
              <a:t>Uw kandidatuur dient vergezeld te zijn van alle documenten die vermeld worden in de vacature.</a:t>
            </a:r>
          </a:p>
          <a:p>
            <a:pPr>
              <a:lnSpc>
                <a:spcPts val="1120"/>
              </a:lnSpc>
              <a:spcBef>
                <a:spcPct val="0"/>
              </a:spcBef>
            </a:pPr>
            <a:endParaRPr lang="nl-BE" sz="1200" dirty="0">
              <a:solidFill>
                <a:srgbClr val="000000"/>
              </a:solidFill>
              <a:latin typeface="Arial" panose="020B0604020202020204" pitchFamily="34" charset="0"/>
              <a:cs typeface="Arial" panose="020B0604020202020204" pitchFamily="34" charset="0"/>
            </a:endParaRPr>
          </a:p>
          <a:p>
            <a:pPr>
              <a:lnSpc>
                <a:spcPts val="1540"/>
              </a:lnSpc>
              <a:spcBef>
                <a:spcPct val="0"/>
              </a:spcBef>
            </a:pPr>
            <a:r>
              <a:rPr lang="nl-BE" sz="1200" dirty="0">
                <a:solidFill>
                  <a:srgbClr val="000000"/>
                </a:solidFill>
                <a:latin typeface="Arial" panose="020B0604020202020204" pitchFamily="34" charset="0"/>
                <a:cs typeface="Arial" panose="020B0604020202020204" pitchFamily="34" charset="0"/>
              </a:rPr>
              <a:t>Zorg er ook steeds voor dat een kopie van het gevraagde diploma en een recent uittreksel strafregister (max. 3 maanden oud) toegevoegd worden aan jouw kandidatuur indien hierom wordt gevraagd. </a:t>
            </a:r>
          </a:p>
          <a:p>
            <a:pPr>
              <a:lnSpc>
                <a:spcPts val="1120"/>
              </a:lnSpc>
              <a:spcBef>
                <a:spcPct val="0"/>
              </a:spcBef>
            </a:pPr>
            <a:endParaRPr lang="nl-BE" sz="1200" dirty="0">
              <a:solidFill>
                <a:srgbClr val="000000"/>
              </a:solidFill>
              <a:latin typeface="Arial" panose="020B0604020202020204" pitchFamily="34" charset="0"/>
              <a:cs typeface="Arial" panose="020B0604020202020204" pitchFamily="34" charset="0"/>
            </a:endParaRPr>
          </a:p>
          <a:p>
            <a:pPr>
              <a:lnSpc>
                <a:spcPts val="1540"/>
              </a:lnSpc>
              <a:spcBef>
                <a:spcPct val="0"/>
              </a:spcBef>
            </a:pPr>
            <a:r>
              <a:rPr lang="nl-BE" sz="1200" dirty="0">
                <a:solidFill>
                  <a:srgbClr val="000000"/>
                </a:solidFill>
                <a:latin typeface="Arial" panose="020B0604020202020204" pitchFamily="34" charset="0"/>
                <a:cs typeface="Arial" panose="020B0604020202020204" pitchFamily="34" charset="0"/>
              </a:rPr>
              <a:t>Ben je van Dilsen-Stokkem? </a:t>
            </a:r>
          </a:p>
          <a:p>
            <a:pPr>
              <a:lnSpc>
                <a:spcPts val="1540"/>
              </a:lnSpc>
              <a:spcBef>
                <a:spcPct val="0"/>
              </a:spcBef>
            </a:pPr>
            <a:r>
              <a:rPr lang="nl-BE" sz="1200" dirty="0">
                <a:solidFill>
                  <a:srgbClr val="000000"/>
                </a:solidFill>
                <a:latin typeface="Arial" panose="020B0604020202020204" pitchFamily="34" charset="0"/>
                <a:cs typeface="Arial" panose="020B0604020202020204" pitchFamily="34" charset="0"/>
              </a:rPr>
              <a:t>Dan kan je dit uittreksel strafregister eenvoudig online aanvragen via https://www.dilsen-stokkem.be/product/51/uittreksel-strafregister.</a:t>
            </a:r>
          </a:p>
          <a:p>
            <a:pPr>
              <a:lnSpc>
                <a:spcPts val="1540"/>
              </a:lnSpc>
              <a:spcBef>
                <a:spcPct val="0"/>
              </a:spcBef>
            </a:pPr>
            <a:r>
              <a:rPr lang="nl-BE" sz="1200" dirty="0">
                <a:solidFill>
                  <a:srgbClr val="000000"/>
                </a:solidFill>
                <a:latin typeface="Arial" panose="020B0604020202020204" pitchFamily="34" charset="0"/>
                <a:cs typeface="Arial" panose="020B0604020202020204" pitchFamily="34" charset="0"/>
              </a:rPr>
              <a:t>Model 1 is meestal voldoende, enkel voor functies waarmee je in contact komt met kinderen en jongeren vragen we model 2. </a:t>
            </a:r>
          </a:p>
          <a:p>
            <a:pPr>
              <a:lnSpc>
                <a:spcPts val="1540"/>
              </a:lnSpc>
              <a:spcBef>
                <a:spcPct val="0"/>
              </a:spcBef>
            </a:pPr>
            <a:endParaRPr lang="en-US" sz="1200" dirty="0">
              <a:solidFill>
                <a:srgbClr val="000000"/>
              </a:solidFill>
              <a:latin typeface="Arial" panose="020B0604020202020204" pitchFamily="34" charset="0"/>
              <a:cs typeface="Arial" panose="020B0604020202020204" pitchFamily="34" charset="0"/>
            </a:endParaRPr>
          </a:p>
          <a:p>
            <a:pPr>
              <a:lnSpc>
                <a:spcPts val="1540"/>
              </a:lnSpc>
              <a:spcBef>
                <a:spcPct val="0"/>
              </a:spcBef>
            </a:pPr>
            <a:endParaRPr lang="en-US" sz="1100" spc="110" dirty="0">
              <a:solidFill>
                <a:srgbClr val="222222"/>
              </a:solidFill>
              <a:latin typeface="Clear Sans Regular Bold"/>
            </a:endParaRPr>
          </a:p>
          <a:p>
            <a:pPr>
              <a:lnSpc>
                <a:spcPts val="1540"/>
              </a:lnSpc>
              <a:spcBef>
                <a:spcPct val="0"/>
              </a:spcBef>
            </a:pPr>
            <a:endParaRPr lang="en-US" sz="1100" spc="110" dirty="0">
              <a:solidFill>
                <a:srgbClr val="222222"/>
              </a:solidFill>
              <a:latin typeface="Clear Sans Regular Bold"/>
            </a:endParaRPr>
          </a:p>
          <a:p>
            <a:pPr>
              <a:lnSpc>
                <a:spcPts val="1540"/>
              </a:lnSpc>
              <a:spcBef>
                <a:spcPct val="0"/>
              </a:spcBef>
            </a:pPr>
            <a:r>
              <a:rPr lang="en-US" sz="1100" b="1" u="sng" spc="110" dirty="0">
                <a:solidFill>
                  <a:srgbClr val="FFFFFF"/>
                </a:solidFill>
                <a:latin typeface="Arial" panose="020B0604020202020204" pitchFamily="34" charset="0"/>
                <a:cs typeface="Arial" panose="020B0604020202020204" pitchFamily="34" charset="0"/>
              </a:rPr>
              <a:t>OPGELET</a:t>
            </a:r>
            <a:r>
              <a:rPr lang="en-US" sz="1100" b="1" spc="110" dirty="0">
                <a:solidFill>
                  <a:srgbClr val="FFFFFF"/>
                </a:solidFill>
                <a:latin typeface="Arial" panose="020B0604020202020204" pitchFamily="34" charset="0"/>
                <a:cs typeface="Arial" panose="020B0604020202020204" pitchFamily="34" charset="0"/>
              </a:rPr>
              <a:t>: </a:t>
            </a:r>
          </a:p>
          <a:p>
            <a:pPr>
              <a:lnSpc>
                <a:spcPts val="1540"/>
              </a:lnSpc>
              <a:spcBef>
                <a:spcPct val="0"/>
              </a:spcBef>
            </a:pPr>
            <a:r>
              <a:rPr lang="en-US" sz="1100" spc="110" dirty="0">
                <a:solidFill>
                  <a:srgbClr val="FFFFFF"/>
                </a:solidFill>
                <a:latin typeface="Arial" panose="020B0604020202020204" pitchFamily="34" charset="0"/>
                <a:cs typeface="Arial" panose="020B0604020202020204" pitchFamily="34" charset="0"/>
              </a:rPr>
              <a:t>Let er goed op dat alle gevraagde documenten verstuurd zijn voor de afsluitdatum. </a:t>
            </a:r>
          </a:p>
          <a:p>
            <a:pPr>
              <a:lnSpc>
                <a:spcPts val="1540"/>
              </a:lnSpc>
              <a:spcBef>
                <a:spcPct val="0"/>
              </a:spcBef>
            </a:pPr>
            <a:r>
              <a:rPr lang="en-US" sz="1100" spc="110" dirty="0">
                <a:solidFill>
                  <a:srgbClr val="FFFFFF"/>
                </a:solidFill>
                <a:latin typeface="Arial" panose="020B0604020202020204" pitchFamily="34" charset="0"/>
                <a:cs typeface="Arial" panose="020B0604020202020204" pitchFamily="34" charset="0"/>
              </a:rPr>
              <a:t>Kandidaturen die te laat worden ingediend of onvolledig zijn, zijn niet ontvankelijk. </a:t>
            </a:r>
          </a:p>
        </p:txBody>
      </p:sp>
      <p:sp>
        <p:nvSpPr>
          <p:cNvPr id="8" name="TextBox 8"/>
          <p:cNvSpPr txBox="1"/>
          <p:nvPr/>
        </p:nvSpPr>
        <p:spPr>
          <a:xfrm>
            <a:off x="448089" y="463658"/>
            <a:ext cx="5621335" cy="556109"/>
          </a:xfrm>
          <a:prstGeom prst="rect">
            <a:avLst/>
          </a:prstGeom>
        </p:spPr>
        <p:txBody>
          <a:bodyPr lIns="0" tIns="0" rIns="0" bIns="0" rtlCol="0" anchor="t">
            <a:spAutoFit/>
          </a:bodyPr>
          <a:lstStyle/>
          <a:p>
            <a:pPr>
              <a:lnSpc>
                <a:spcPts val="4500"/>
              </a:lnSpc>
            </a:pPr>
            <a:r>
              <a:rPr lang="en-US" sz="3461" dirty="0">
                <a:solidFill>
                  <a:srgbClr val="0092A1"/>
                </a:solidFill>
                <a:latin typeface="Arial Black" panose="020B0A04020102020204" pitchFamily="34" charset="0"/>
              </a:rPr>
              <a:t>Kandidaatstelling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7556500" cy="10496540"/>
          </a:xfrm>
          <a:prstGeom prst="rect">
            <a:avLst/>
          </a:prstGeom>
        </p:spPr>
      </p:pic>
      <p:sp>
        <p:nvSpPr>
          <p:cNvPr id="3" name="TextBox 3"/>
          <p:cNvSpPr txBox="1"/>
          <p:nvPr/>
        </p:nvSpPr>
        <p:spPr>
          <a:xfrm>
            <a:off x="444589" y="1072103"/>
            <a:ext cx="6681468" cy="8552726"/>
          </a:xfrm>
          <a:prstGeom prst="rect">
            <a:avLst/>
          </a:prstGeom>
        </p:spPr>
        <p:txBody>
          <a:bodyPr lIns="0" tIns="0" rIns="0" bIns="0" rtlCol="0" anchor="t">
            <a:spAutoFit/>
          </a:bodyPr>
          <a:lstStyle/>
          <a:p>
            <a:pPr>
              <a:lnSpc>
                <a:spcPts val="1560"/>
              </a:lnSpc>
              <a:spcBef>
                <a:spcPct val="0"/>
              </a:spcBef>
            </a:pPr>
            <a:r>
              <a:rPr lang="nl-BE" sz="1200" dirty="0">
                <a:solidFill>
                  <a:srgbClr val="000000"/>
                </a:solidFill>
                <a:latin typeface="Arial" panose="020B0604020202020204" pitchFamily="34" charset="0"/>
                <a:cs typeface="Arial" panose="020B0604020202020204" pitchFamily="34" charset="0"/>
              </a:rPr>
              <a:t>Na het indienen van je kandidatuur, wordt gecheckt of je aan alle voorwaarden voldoet. </a:t>
            </a:r>
          </a:p>
          <a:p>
            <a:pPr>
              <a:lnSpc>
                <a:spcPts val="1560"/>
              </a:lnSpc>
              <a:spcBef>
                <a:spcPct val="0"/>
              </a:spcBef>
            </a:pPr>
            <a:r>
              <a:rPr lang="nl-BE" sz="1200" dirty="0">
                <a:solidFill>
                  <a:srgbClr val="000000"/>
                </a:solidFill>
                <a:latin typeface="Arial" panose="020B0604020202020204" pitchFamily="34" charset="0"/>
                <a:cs typeface="Arial" panose="020B0604020202020204" pitchFamily="34" charset="0"/>
              </a:rPr>
              <a:t>Het college van burgemeester en schepenen beoordeelt na de uiterste inschrijvingsdatum de geldigheid van de kandidaturen op basis van de objectieve voorwaarden die in de vacature staan. </a:t>
            </a:r>
          </a:p>
          <a:p>
            <a:pPr>
              <a:lnSpc>
                <a:spcPts val="1560"/>
              </a:lnSpc>
              <a:spcBef>
                <a:spcPct val="0"/>
              </a:spcBef>
            </a:pPr>
            <a:r>
              <a:rPr lang="nl-BE" sz="1200" dirty="0">
                <a:solidFill>
                  <a:srgbClr val="000000"/>
                </a:solidFill>
                <a:latin typeface="Arial" panose="020B0604020202020204" pitchFamily="34" charset="0"/>
                <a:cs typeface="Arial" panose="020B0604020202020204" pitchFamily="34" charset="0"/>
              </a:rPr>
              <a:t>Je wordt hiervan op de hoogte gebracht via e-mail (per post bij het ontbreken van een geldig mailadres).</a:t>
            </a:r>
          </a:p>
          <a:p>
            <a:pPr>
              <a:lnSpc>
                <a:spcPts val="1040"/>
              </a:lnSpc>
              <a:spcBef>
                <a:spcPct val="0"/>
              </a:spcBef>
            </a:pPr>
            <a:endParaRPr lang="nl-BE" sz="1200" dirty="0">
              <a:solidFill>
                <a:srgbClr val="000000"/>
              </a:solidFill>
              <a:latin typeface="Arial" panose="020B0604020202020204" pitchFamily="34" charset="0"/>
              <a:cs typeface="Arial" panose="020B0604020202020204" pitchFamily="34" charset="0"/>
            </a:endParaRPr>
          </a:p>
          <a:p>
            <a:pPr>
              <a:lnSpc>
                <a:spcPts val="1560"/>
              </a:lnSpc>
              <a:spcBef>
                <a:spcPct val="0"/>
              </a:spcBef>
            </a:pPr>
            <a:r>
              <a:rPr lang="nl-BE" sz="1200" dirty="0">
                <a:solidFill>
                  <a:srgbClr val="000000"/>
                </a:solidFill>
                <a:latin typeface="Arial" panose="020B0604020202020204" pitchFamily="34" charset="0"/>
                <a:cs typeface="Arial" panose="020B0604020202020204" pitchFamily="34" charset="0"/>
              </a:rPr>
              <a:t>Indien je voldoet aan de voorwaarden krijg je een uitnodiging voor de selectieproeven. Dit gebeurt minstens 14 kalenderdagen voor de eerste proef zodat je je tijdig kan vrijmaken. Helaas kunnen we geen rekening houden met de agenda’s van individuele kandidaten en kunnen we de proeven niet verplaatsen als je verhinderd bent.</a:t>
            </a:r>
          </a:p>
          <a:p>
            <a:pPr>
              <a:lnSpc>
                <a:spcPts val="1040"/>
              </a:lnSpc>
              <a:spcBef>
                <a:spcPct val="0"/>
              </a:spcBef>
            </a:pPr>
            <a:endParaRPr lang="nl-BE" sz="1200" dirty="0">
              <a:solidFill>
                <a:srgbClr val="000000"/>
              </a:solidFill>
              <a:latin typeface="Arial" panose="020B0604020202020204" pitchFamily="34" charset="0"/>
              <a:cs typeface="Arial" panose="020B0604020202020204" pitchFamily="34" charset="0"/>
            </a:endParaRPr>
          </a:p>
          <a:p>
            <a:pPr>
              <a:lnSpc>
                <a:spcPts val="1560"/>
              </a:lnSpc>
              <a:spcBef>
                <a:spcPct val="0"/>
              </a:spcBef>
            </a:pPr>
            <a:r>
              <a:rPr lang="nl-BE" sz="1200" dirty="0">
                <a:solidFill>
                  <a:srgbClr val="000000"/>
                </a:solidFill>
                <a:latin typeface="Arial" panose="020B0604020202020204" pitchFamily="34" charset="0"/>
                <a:cs typeface="Arial" panose="020B0604020202020204" pitchFamily="34" charset="0"/>
              </a:rPr>
              <a:t>De selectieproeven kunnen verschillen per functie en worden telkens in de vacature vermeld. </a:t>
            </a:r>
          </a:p>
          <a:p>
            <a:pPr>
              <a:lnSpc>
                <a:spcPts val="1560"/>
              </a:lnSpc>
              <a:spcBef>
                <a:spcPct val="0"/>
              </a:spcBef>
            </a:pPr>
            <a:r>
              <a:rPr lang="nl-BE" sz="1200" dirty="0">
                <a:solidFill>
                  <a:srgbClr val="000000"/>
                </a:solidFill>
                <a:latin typeface="Arial" panose="020B0604020202020204" pitchFamily="34" charset="0"/>
                <a:cs typeface="Arial" panose="020B0604020202020204" pitchFamily="34" charset="0"/>
              </a:rPr>
              <a:t>Per proef dien je steeds minstens 50% te scoren om door te gaan naar de volgende proef. In totaal dien je minstens 60% te behalen op alle proeven gecombineerd om als geschikt bevonden te worden.</a:t>
            </a:r>
          </a:p>
          <a:p>
            <a:pPr>
              <a:lnSpc>
                <a:spcPts val="1040"/>
              </a:lnSpc>
              <a:spcBef>
                <a:spcPct val="0"/>
              </a:spcBef>
            </a:pPr>
            <a:endParaRPr lang="nl-BE" sz="1200" dirty="0">
              <a:solidFill>
                <a:srgbClr val="000000"/>
              </a:solidFill>
              <a:latin typeface="Arial" panose="020B0604020202020204" pitchFamily="34" charset="0"/>
              <a:cs typeface="Arial" panose="020B0604020202020204" pitchFamily="34" charset="0"/>
            </a:endParaRPr>
          </a:p>
          <a:p>
            <a:pPr>
              <a:lnSpc>
                <a:spcPts val="1560"/>
              </a:lnSpc>
              <a:spcBef>
                <a:spcPct val="0"/>
              </a:spcBef>
            </a:pPr>
            <a:r>
              <a:rPr lang="nl-BE" sz="1200" dirty="0">
                <a:solidFill>
                  <a:srgbClr val="000000"/>
                </a:solidFill>
                <a:latin typeface="Arial" panose="020B0604020202020204" pitchFamily="34" charset="0"/>
                <a:cs typeface="Arial" panose="020B0604020202020204" pitchFamily="34" charset="0"/>
              </a:rPr>
              <a:t>De mogelijke proeven zijn:</a:t>
            </a:r>
          </a:p>
          <a:p>
            <a:pPr>
              <a:lnSpc>
                <a:spcPts val="1560"/>
              </a:lnSpc>
              <a:spcBef>
                <a:spcPct val="0"/>
              </a:spcBef>
            </a:pPr>
            <a:r>
              <a:rPr lang="nl-BE" sz="1200" dirty="0">
                <a:solidFill>
                  <a:srgbClr val="03989E"/>
                </a:solidFill>
                <a:latin typeface="Arial" panose="020B0604020202020204" pitchFamily="34" charset="0"/>
                <a:cs typeface="Arial" panose="020B0604020202020204" pitchFamily="34" charset="0"/>
              </a:rPr>
              <a:t>Preselectieproef: </a:t>
            </a:r>
            <a:r>
              <a:rPr lang="nl-BE" sz="1200" dirty="0">
                <a:solidFill>
                  <a:srgbClr val="000000"/>
                </a:solidFill>
                <a:latin typeface="Arial" panose="020B0604020202020204" pitchFamily="34" charset="0"/>
                <a:cs typeface="Arial" panose="020B0604020202020204" pitchFamily="34" charset="0"/>
              </a:rPr>
              <a:t>Deze preselectie kan bestaan uit een screening van cv en motivatiebrief. De kandidaten van wie de profielen het best aansluiten op de vacature, nodigen we uit voor een schriftelijke of praktische proef. Er kan ook gekozen worden voor een preselectie op basis van een korte schriftelijke test. Deze kan bestaan uit een aantal meerkeuzevragen of vragen met een kort antwoord. </a:t>
            </a:r>
          </a:p>
          <a:p>
            <a:pPr>
              <a:lnSpc>
                <a:spcPts val="910"/>
              </a:lnSpc>
              <a:spcBef>
                <a:spcPct val="0"/>
              </a:spcBef>
            </a:pPr>
            <a:endParaRPr lang="nl-BE" sz="1200" dirty="0">
              <a:solidFill>
                <a:srgbClr val="000000"/>
              </a:solidFill>
              <a:latin typeface="Arial" panose="020B0604020202020204" pitchFamily="34" charset="0"/>
              <a:cs typeface="Arial" panose="020B0604020202020204" pitchFamily="34" charset="0"/>
            </a:endParaRPr>
          </a:p>
          <a:p>
            <a:pPr>
              <a:lnSpc>
                <a:spcPts val="1560"/>
              </a:lnSpc>
              <a:spcBef>
                <a:spcPct val="0"/>
              </a:spcBef>
            </a:pPr>
            <a:r>
              <a:rPr lang="nl-BE" sz="1200" dirty="0">
                <a:solidFill>
                  <a:srgbClr val="03989E"/>
                </a:solidFill>
                <a:latin typeface="Arial" panose="020B0604020202020204" pitchFamily="34" charset="0"/>
                <a:cs typeface="Arial" panose="020B0604020202020204" pitchFamily="34" charset="0"/>
              </a:rPr>
              <a:t>Schriftelijke of praktische proef:</a:t>
            </a:r>
            <a:r>
              <a:rPr lang="nl-BE" sz="1200" dirty="0">
                <a:solidFill>
                  <a:srgbClr val="000000"/>
                </a:solidFill>
                <a:latin typeface="Arial" panose="020B0604020202020204" pitchFamily="34" charset="0"/>
                <a:cs typeface="Arial" panose="020B0604020202020204" pitchFamily="34" charset="0"/>
              </a:rPr>
              <a:t> tijdens deze proef wordt er vooral gefocust op functionele kennis, maar kunnen er ook al bepaalde competenties getoetst worden via een schriftelijke case. Indien het nodig is dat er specifieke leerstof wordt gestudeerd voor deze proef, staat dit vermeld in de uitnodiging voor de schriftelijke proef. De schriftelijke proef wordt steeds anoniem verbeterd. </a:t>
            </a:r>
          </a:p>
          <a:p>
            <a:pPr>
              <a:lnSpc>
                <a:spcPts val="1560"/>
              </a:lnSpc>
              <a:spcBef>
                <a:spcPct val="0"/>
              </a:spcBef>
            </a:pPr>
            <a:r>
              <a:rPr lang="nl-BE" sz="1200" dirty="0">
                <a:solidFill>
                  <a:srgbClr val="000000"/>
                </a:solidFill>
                <a:latin typeface="Arial" panose="020B0604020202020204" pitchFamily="34" charset="0"/>
                <a:cs typeface="Arial" panose="020B0604020202020204" pitchFamily="34" charset="0"/>
              </a:rPr>
              <a:t>Indien het over een praktische proef gaat, zal er gevraagd worden naar handelingen die eigen zijn aan de functie. </a:t>
            </a:r>
          </a:p>
          <a:p>
            <a:pPr>
              <a:lnSpc>
                <a:spcPts val="909"/>
              </a:lnSpc>
              <a:spcBef>
                <a:spcPct val="0"/>
              </a:spcBef>
            </a:pPr>
            <a:endParaRPr lang="nl-BE" sz="1200" dirty="0">
              <a:solidFill>
                <a:srgbClr val="000000"/>
              </a:solidFill>
              <a:latin typeface="Arial" panose="020B0604020202020204" pitchFamily="34" charset="0"/>
              <a:cs typeface="Arial" panose="020B0604020202020204" pitchFamily="34" charset="0"/>
            </a:endParaRPr>
          </a:p>
          <a:p>
            <a:pPr>
              <a:lnSpc>
                <a:spcPts val="1560"/>
              </a:lnSpc>
              <a:spcBef>
                <a:spcPct val="0"/>
              </a:spcBef>
            </a:pPr>
            <a:r>
              <a:rPr lang="nl-BE" sz="1200" dirty="0">
                <a:solidFill>
                  <a:srgbClr val="03989E"/>
                </a:solidFill>
                <a:latin typeface="Arial" panose="020B0604020202020204" pitchFamily="34" charset="0"/>
                <a:cs typeface="Arial" panose="020B0604020202020204" pitchFamily="34" charset="0"/>
              </a:rPr>
              <a:t>Mondelinge proef:</a:t>
            </a:r>
            <a:r>
              <a:rPr lang="nl-BE" sz="1200" dirty="0">
                <a:solidFill>
                  <a:srgbClr val="000000"/>
                </a:solidFill>
                <a:latin typeface="Arial" panose="020B0604020202020204" pitchFamily="34" charset="0"/>
                <a:cs typeface="Arial" panose="020B0604020202020204" pitchFamily="34" charset="0"/>
              </a:rPr>
              <a:t> tijdens een verdiepend interview worden vooraf bepaalde competenties uit het functieprofiel bevraagd aan de hand van vb. cases, voorbeelden uit de eigen ervaring, visievragen, …. Het functieprofiel is ook steeds terug te vinden als bijlage bij de vacature. </a:t>
            </a:r>
          </a:p>
          <a:p>
            <a:pPr>
              <a:lnSpc>
                <a:spcPts val="910"/>
              </a:lnSpc>
              <a:spcBef>
                <a:spcPct val="0"/>
              </a:spcBef>
            </a:pPr>
            <a:endParaRPr lang="nl-BE" sz="1200" dirty="0">
              <a:solidFill>
                <a:srgbClr val="000000"/>
              </a:solidFill>
              <a:latin typeface="Arial" panose="020B0604020202020204" pitchFamily="34" charset="0"/>
              <a:cs typeface="Arial" panose="020B0604020202020204" pitchFamily="34" charset="0"/>
            </a:endParaRPr>
          </a:p>
          <a:p>
            <a:pPr>
              <a:lnSpc>
                <a:spcPts val="1560"/>
              </a:lnSpc>
              <a:spcBef>
                <a:spcPct val="0"/>
              </a:spcBef>
            </a:pPr>
            <a:r>
              <a:rPr lang="nl-BE" sz="1200" dirty="0">
                <a:solidFill>
                  <a:srgbClr val="03989E"/>
                </a:solidFill>
                <a:latin typeface="Arial" panose="020B0604020202020204" pitchFamily="34" charset="0"/>
                <a:cs typeface="Arial" panose="020B0604020202020204" pitchFamily="34" charset="0"/>
              </a:rPr>
              <a:t>Psychotechnische proef met adviserend karakter:</a:t>
            </a:r>
            <a:r>
              <a:rPr lang="nl-BE" sz="1200" dirty="0">
                <a:solidFill>
                  <a:srgbClr val="000000"/>
                </a:solidFill>
                <a:latin typeface="Arial" panose="020B0604020202020204" pitchFamily="34" charset="0"/>
                <a:cs typeface="Arial" panose="020B0604020202020204" pitchFamily="34" charset="0"/>
              </a:rPr>
              <a:t> voor leidinggevende functies kan de selectie ook altijd een psychotechnische proef met adviserend karakter bevatten die nagaat of de kandidaat over de nodige leiderschapscapaciteiten beschikt. De psychotechnische proef wordt afgestemd op het niveau van de functie.</a:t>
            </a:r>
          </a:p>
          <a:p>
            <a:pPr>
              <a:lnSpc>
                <a:spcPts val="910"/>
              </a:lnSpc>
              <a:spcBef>
                <a:spcPct val="0"/>
              </a:spcBef>
            </a:pPr>
            <a:endParaRPr lang="nl-BE" sz="1200" dirty="0">
              <a:solidFill>
                <a:srgbClr val="000000"/>
              </a:solidFill>
              <a:latin typeface="Arial" panose="020B0604020202020204" pitchFamily="34" charset="0"/>
              <a:cs typeface="Arial" panose="020B0604020202020204" pitchFamily="34" charset="0"/>
            </a:endParaRPr>
          </a:p>
          <a:p>
            <a:pPr>
              <a:lnSpc>
                <a:spcPts val="1560"/>
              </a:lnSpc>
              <a:spcBef>
                <a:spcPct val="0"/>
              </a:spcBef>
            </a:pPr>
            <a:r>
              <a:rPr lang="nl-BE" sz="1200" dirty="0">
                <a:solidFill>
                  <a:srgbClr val="000000"/>
                </a:solidFill>
                <a:latin typeface="Arial" panose="020B0604020202020204" pitchFamily="34" charset="0"/>
                <a:cs typeface="Arial" panose="020B0604020202020204" pitchFamily="34" charset="0"/>
              </a:rPr>
              <a:t>Solliciteer je voor een tijdelijke functie? Dan bestaat de selectie enkel uit een functiegericht interview.</a:t>
            </a:r>
          </a:p>
          <a:p>
            <a:pPr>
              <a:lnSpc>
                <a:spcPts val="1040"/>
              </a:lnSpc>
              <a:spcBef>
                <a:spcPct val="0"/>
              </a:spcBef>
            </a:pPr>
            <a:endParaRPr lang="nl-BE" sz="1200" dirty="0">
              <a:solidFill>
                <a:srgbClr val="000000"/>
              </a:solidFill>
              <a:latin typeface="Arial" panose="020B0604020202020204" pitchFamily="34" charset="0"/>
              <a:cs typeface="Arial" panose="020B0604020202020204" pitchFamily="34" charset="0"/>
            </a:endParaRPr>
          </a:p>
          <a:p>
            <a:pPr>
              <a:lnSpc>
                <a:spcPts val="1560"/>
              </a:lnSpc>
              <a:spcBef>
                <a:spcPct val="0"/>
              </a:spcBef>
            </a:pPr>
            <a:r>
              <a:rPr lang="nl-BE" sz="1200" dirty="0">
                <a:solidFill>
                  <a:srgbClr val="000000"/>
                </a:solidFill>
                <a:latin typeface="Arial" panose="020B0604020202020204" pitchFamily="34" charset="0"/>
                <a:cs typeface="Arial" panose="020B0604020202020204" pitchFamily="34" charset="0"/>
              </a:rPr>
              <a:t>Na het beëindigen van de volledige procedure kan je, indien gewenst, je eigen examenresultaten inkijken.</a:t>
            </a:r>
            <a:endParaRPr lang="nl-BE" sz="1200" dirty="0">
              <a:solidFill>
                <a:srgbClr val="000000"/>
              </a:solidFill>
              <a:latin typeface="Clear Sans Regular"/>
            </a:endParaRPr>
          </a:p>
        </p:txBody>
      </p:sp>
      <p:grpSp>
        <p:nvGrpSpPr>
          <p:cNvPr id="4" name="Group 4"/>
          <p:cNvGrpSpPr/>
          <p:nvPr/>
        </p:nvGrpSpPr>
        <p:grpSpPr>
          <a:xfrm>
            <a:off x="0" y="9537700"/>
            <a:ext cx="7560000" cy="1155700"/>
            <a:chOff x="0" y="0"/>
            <a:chExt cx="3479800" cy="631877"/>
          </a:xfrm>
        </p:grpSpPr>
        <p:sp>
          <p:nvSpPr>
            <p:cNvPr id="5" name="Freeform 5"/>
            <p:cNvSpPr/>
            <p:nvPr/>
          </p:nvSpPr>
          <p:spPr>
            <a:xfrm>
              <a:off x="0" y="0"/>
              <a:ext cx="3479800" cy="631877"/>
            </a:xfrm>
            <a:custGeom>
              <a:avLst/>
              <a:gdLst/>
              <a:ahLst/>
              <a:cxnLst/>
              <a:rect l="l" t="t" r="r" b="b"/>
              <a:pathLst>
                <a:path w="3479800" h="631877">
                  <a:moveTo>
                    <a:pt x="0" y="0"/>
                  </a:moveTo>
                  <a:lnTo>
                    <a:pt x="3479800" y="0"/>
                  </a:lnTo>
                  <a:lnTo>
                    <a:pt x="3479800" y="631877"/>
                  </a:lnTo>
                  <a:lnTo>
                    <a:pt x="0" y="631877"/>
                  </a:lnTo>
                  <a:close/>
                </a:path>
              </a:pathLst>
            </a:custGeom>
            <a:solidFill>
              <a:srgbClr val="0092A1"/>
            </a:solidFill>
          </p:spPr>
        </p:sp>
      </p:grpSp>
      <p:sp>
        <p:nvSpPr>
          <p:cNvPr id="6" name="TextBox 6"/>
          <p:cNvSpPr txBox="1"/>
          <p:nvPr/>
        </p:nvSpPr>
        <p:spPr>
          <a:xfrm>
            <a:off x="448089" y="463658"/>
            <a:ext cx="6530561" cy="524503"/>
          </a:xfrm>
          <a:prstGeom prst="rect">
            <a:avLst/>
          </a:prstGeom>
        </p:spPr>
        <p:txBody>
          <a:bodyPr wrap="square" lIns="0" tIns="0" rIns="0" bIns="0" rtlCol="0" anchor="t">
            <a:spAutoFit/>
          </a:bodyPr>
          <a:lstStyle/>
          <a:p>
            <a:pPr>
              <a:lnSpc>
                <a:spcPts val="4370"/>
              </a:lnSpc>
            </a:pPr>
            <a:r>
              <a:rPr lang="en-US" sz="3000" dirty="0">
                <a:solidFill>
                  <a:srgbClr val="0092A1"/>
                </a:solidFill>
                <a:latin typeface="Arial Black" panose="020B0A04020102020204" pitchFamily="34" charset="0"/>
              </a:rPr>
              <a:t>Hoe verloopt de selectie?</a:t>
            </a:r>
          </a:p>
        </p:txBody>
      </p:sp>
      <p:sp>
        <p:nvSpPr>
          <p:cNvPr id="7" name="TextBox 7"/>
          <p:cNvSpPr txBox="1"/>
          <p:nvPr/>
        </p:nvSpPr>
        <p:spPr>
          <a:xfrm>
            <a:off x="448089" y="9611020"/>
            <a:ext cx="6838474" cy="1009059"/>
          </a:xfrm>
          <a:prstGeom prst="rect">
            <a:avLst/>
          </a:prstGeom>
        </p:spPr>
        <p:txBody>
          <a:bodyPr lIns="0" tIns="0" rIns="0" bIns="0" rtlCol="0" anchor="t">
            <a:spAutoFit/>
          </a:bodyPr>
          <a:lstStyle/>
          <a:p>
            <a:pPr>
              <a:lnSpc>
                <a:spcPts val="1560"/>
              </a:lnSpc>
              <a:spcBef>
                <a:spcPct val="0"/>
              </a:spcBef>
            </a:pPr>
            <a:r>
              <a:rPr lang="en-US" sz="1200" b="1" u="sng" dirty="0">
                <a:solidFill>
                  <a:srgbClr val="FFFFFF"/>
                </a:solidFill>
                <a:latin typeface="Arial" panose="020B0604020202020204" pitchFamily="34" charset="0"/>
                <a:cs typeface="Arial" panose="020B0604020202020204" pitchFamily="34" charset="0"/>
              </a:rPr>
              <a:t>TIP:</a:t>
            </a:r>
          </a:p>
          <a:p>
            <a:pPr>
              <a:lnSpc>
                <a:spcPts val="1560"/>
              </a:lnSpc>
              <a:spcBef>
                <a:spcPct val="0"/>
              </a:spcBef>
            </a:pPr>
            <a:r>
              <a:rPr lang="en-US" sz="1100" dirty="0">
                <a:solidFill>
                  <a:srgbClr val="FFFFFF"/>
                </a:solidFill>
                <a:latin typeface="Arial" panose="020B0604020202020204" pitchFamily="34" charset="0"/>
                <a:cs typeface="Arial" panose="020B0604020202020204" pitchFamily="34" charset="0"/>
              </a:rPr>
              <a:t>Wil je je graag goed voorbereiden voor een selectieprocedure? Bewaar zeker de vacaturetekst met de functieomschrijving (deze wordt van de website gehaald na de afsluitdatum). Bekijk ook zeker de resultaatsgebieden en competenties in het bijgevoegde functieprofiel. Hieruit kan je alvast afleiden welke topics bevraagd kunnen worden in de proeven.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92A1"/>
        </a:solidFill>
        <a:effectLst/>
      </p:bgPr>
    </p:bg>
    <p:spTree>
      <p:nvGrpSpPr>
        <p:cNvPr id="1" name=""/>
        <p:cNvGrpSpPr/>
        <p:nvPr/>
      </p:nvGrpSpPr>
      <p:grpSpPr>
        <a:xfrm>
          <a:off x="0" y="0"/>
          <a:ext cx="0" cy="0"/>
          <a:chOff x="0" y="0"/>
          <a:chExt cx="0" cy="0"/>
        </a:xfrm>
      </p:grpSpPr>
      <p:sp>
        <p:nvSpPr>
          <p:cNvPr id="2" name="AutoShape 2"/>
          <p:cNvSpPr/>
          <p:nvPr/>
        </p:nvSpPr>
        <p:spPr>
          <a:xfrm>
            <a:off x="0" y="0"/>
            <a:ext cx="7560000" cy="4295172"/>
          </a:xfrm>
          <a:prstGeom prst="rect">
            <a:avLst/>
          </a:prstGeom>
          <a:solidFill>
            <a:srgbClr val="FFFFFF"/>
          </a:solidFill>
        </p:spPr>
      </p:sp>
      <p:grpSp>
        <p:nvGrpSpPr>
          <p:cNvPr id="3" name="Group 3"/>
          <p:cNvGrpSpPr/>
          <p:nvPr/>
        </p:nvGrpSpPr>
        <p:grpSpPr>
          <a:xfrm>
            <a:off x="0" y="8242300"/>
            <a:ext cx="7560000" cy="2449700"/>
            <a:chOff x="0" y="0"/>
            <a:chExt cx="3479800" cy="1351356"/>
          </a:xfrm>
        </p:grpSpPr>
        <p:sp>
          <p:nvSpPr>
            <p:cNvPr id="4" name="Freeform 4"/>
            <p:cNvSpPr/>
            <p:nvPr/>
          </p:nvSpPr>
          <p:spPr>
            <a:xfrm>
              <a:off x="0" y="0"/>
              <a:ext cx="3479800" cy="1351356"/>
            </a:xfrm>
            <a:custGeom>
              <a:avLst/>
              <a:gdLst/>
              <a:ahLst/>
              <a:cxnLst/>
              <a:rect l="l" t="t" r="r" b="b"/>
              <a:pathLst>
                <a:path w="3479800" h="1351356">
                  <a:moveTo>
                    <a:pt x="0" y="0"/>
                  </a:moveTo>
                  <a:lnTo>
                    <a:pt x="3479800" y="0"/>
                  </a:lnTo>
                  <a:lnTo>
                    <a:pt x="3479800" y="1351356"/>
                  </a:lnTo>
                  <a:lnTo>
                    <a:pt x="0" y="1351356"/>
                  </a:lnTo>
                  <a:close/>
                </a:path>
              </a:pathLst>
            </a:custGeom>
            <a:solidFill>
              <a:srgbClr val="FFFFFF"/>
            </a:solidFill>
          </p:spPr>
        </p:sp>
      </p:grpSp>
      <p:sp>
        <p:nvSpPr>
          <p:cNvPr id="5" name="TextBox 5"/>
          <p:cNvSpPr txBox="1"/>
          <p:nvPr/>
        </p:nvSpPr>
        <p:spPr>
          <a:xfrm>
            <a:off x="863313" y="299760"/>
            <a:ext cx="5621335" cy="402482"/>
          </a:xfrm>
          <a:prstGeom prst="rect">
            <a:avLst/>
          </a:prstGeom>
        </p:spPr>
        <p:txBody>
          <a:bodyPr lIns="0" tIns="0" rIns="0" bIns="0" rtlCol="0" anchor="t">
            <a:spAutoFit/>
          </a:bodyPr>
          <a:lstStyle/>
          <a:p>
            <a:pPr>
              <a:lnSpc>
                <a:spcPts val="3200"/>
              </a:lnSpc>
            </a:pPr>
            <a:r>
              <a:rPr lang="en-US" sz="2461" dirty="0">
                <a:solidFill>
                  <a:srgbClr val="0092A1"/>
                </a:solidFill>
                <a:latin typeface="League Spartan"/>
              </a:rPr>
              <a:t>De </a:t>
            </a:r>
            <a:r>
              <a:rPr lang="en-US" sz="2461" dirty="0">
                <a:solidFill>
                  <a:srgbClr val="0092A1"/>
                </a:solidFill>
                <a:latin typeface="Arial Black" panose="020B0A04020102020204" pitchFamily="34" charset="0"/>
              </a:rPr>
              <a:t>selectiecommissie</a:t>
            </a:r>
          </a:p>
        </p:txBody>
      </p:sp>
      <p:sp>
        <p:nvSpPr>
          <p:cNvPr id="6" name="TextBox 6"/>
          <p:cNvSpPr txBox="1"/>
          <p:nvPr/>
        </p:nvSpPr>
        <p:spPr>
          <a:xfrm>
            <a:off x="867501" y="737896"/>
            <a:ext cx="6033678" cy="3523209"/>
          </a:xfrm>
          <a:prstGeom prst="rect">
            <a:avLst/>
          </a:prstGeom>
        </p:spPr>
        <p:txBody>
          <a:bodyPr wrap="square" lIns="0" tIns="0" rIns="0" bIns="0" rtlCol="0" anchor="t">
            <a:spAutoFit/>
          </a:bodyPr>
          <a:lstStyle/>
          <a:p>
            <a:pPr>
              <a:lnSpc>
                <a:spcPts val="1560"/>
              </a:lnSpc>
              <a:spcBef>
                <a:spcPct val="0"/>
              </a:spcBef>
            </a:pPr>
            <a:r>
              <a:rPr lang="nl-BE" sz="1200" dirty="0">
                <a:solidFill>
                  <a:srgbClr val="222222"/>
                </a:solidFill>
                <a:latin typeface="Arial" panose="020B0604020202020204" pitchFamily="34" charset="0"/>
                <a:cs typeface="Arial" panose="020B0604020202020204" pitchFamily="34" charset="0"/>
              </a:rPr>
              <a:t>De selectiecommissie wordt samengesteld uit:</a:t>
            </a:r>
          </a:p>
          <a:p>
            <a:pPr marL="259080" lvl="1" indent="-129540">
              <a:lnSpc>
                <a:spcPts val="1560"/>
              </a:lnSpc>
              <a:buFont typeface="Arial"/>
              <a:buChar char="•"/>
            </a:pPr>
            <a:r>
              <a:rPr lang="nl-BE" sz="1200" dirty="0">
                <a:solidFill>
                  <a:srgbClr val="222222"/>
                </a:solidFill>
                <a:latin typeface="Arial" panose="020B0604020202020204" pitchFamily="34" charset="0"/>
                <a:cs typeface="Arial" panose="020B0604020202020204" pitchFamily="34" charset="0"/>
              </a:rPr>
              <a:t>drie personen waarvan minstens 1 jurylid extern aan het stadsbestuur bij een volledige selectieprocedure (schriftelijk/praktische proef + mondeling)</a:t>
            </a:r>
          </a:p>
          <a:p>
            <a:pPr marL="259080" lvl="1" indent="-129540">
              <a:lnSpc>
                <a:spcPts val="1560"/>
              </a:lnSpc>
              <a:buFont typeface="Arial"/>
              <a:buChar char="•"/>
            </a:pPr>
            <a:r>
              <a:rPr lang="nl-BE" sz="1200" dirty="0">
                <a:solidFill>
                  <a:srgbClr val="222222"/>
                </a:solidFill>
                <a:latin typeface="Arial" panose="020B0604020202020204" pitchFamily="34" charset="0"/>
                <a:cs typeface="Arial" panose="020B0604020202020204" pitchFamily="34" charset="0"/>
              </a:rPr>
              <a:t>2 interne juryleden bij een verkorte procedure (enkel mondelinge proef)</a:t>
            </a:r>
          </a:p>
          <a:p>
            <a:pPr marL="259080" lvl="1" indent="-129540">
              <a:lnSpc>
                <a:spcPts val="1560"/>
              </a:lnSpc>
              <a:buFont typeface="Arial"/>
              <a:buChar char="•"/>
            </a:pPr>
            <a:endParaRPr lang="nl-BE" sz="1200" dirty="0">
              <a:solidFill>
                <a:srgbClr val="222222"/>
              </a:solidFill>
              <a:latin typeface="Arial" panose="020B0604020202020204" pitchFamily="34" charset="0"/>
              <a:cs typeface="Arial" panose="020B0604020202020204" pitchFamily="34" charset="0"/>
            </a:endParaRPr>
          </a:p>
          <a:p>
            <a:pPr>
              <a:lnSpc>
                <a:spcPts val="1560"/>
              </a:lnSpc>
              <a:spcBef>
                <a:spcPct val="0"/>
              </a:spcBef>
            </a:pPr>
            <a:r>
              <a:rPr lang="nl-BE" sz="1200" dirty="0">
                <a:solidFill>
                  <a:srgbClr val="222222"/>
                </a:solidFill>
                <a:latin typeface="Arial" panose="020B0604020202020204" pitchFamily="34" charset="0"/>
                <a:cs typeface="Arial" panose="020B0604020202020204" pitchFamily="34" charset="0"/>
              </a:rPr>
              <a:t>Zij worden bijgestaan door een secretaris die geen deel uitmaakt van de effectieve jury.</a:t>
            </a:r>
          </a:p>
          <a:p>
            <a:pPr>
              <a:lnSpc>
                <a:spcPts val="1170"/>
              </a:lnSpc>
              <a:spcBef>
                <a:spcPct val="0"/>
              </a:spcBef>
            </a:pPr>
            <a:endParaRPr lang="nl-BE" sz="1200" dirty="0">
              <a:solidFill>
                <a:srgbClr val="222222"/>
              </a:solidFill>
              <a:latin typeface="Arial" panose="020B0604020202020204" pitchFamily="34" charset="0"/>
              <a:cs typeface="Arial" panose="020B0604020202020204" pitchFamily="34" charset="0"/>
            </a:endParaRPr>
          </a:p>
          <a:p>
            <a:pPr>
              <a:lnSpc>
                <a:spcPts val="1560"/>
              </a:lnSpc>
              <a:spcBef>
                <a:spcPct val="0"/>
              </a:spcBef>
            </a:pPr>
            <a:r>
              <a:rPr lang="nl-BE" sz="1200" dirty="0">
                <a:solidFill>
                  <a:srgbClr val="222222"/>
                </a:solidFill>
                <a:latin typeface="Arial" panose="020B0604020202020204" pitchFamily="34" charset="0"/>
                <a:cs typeface="Arial" panose="020B0604020202020204" pitchFamily="34" charset="0"/>
              </a:rPr>
              <a:t>De leden van de gemeenteraad en van het college van burgemeester en schepenen kunnen geen lid zijn van een selectiecommissie in een selectieprocedure voor het eigen </a:t>
            </a:r>
          </a:p>
          <a:p>
            <a:pPr>
              <a:lnSpc>
                <a:spcPts val="1560"/>
              </a:lnSpc>
              <a:spcBef>
                <a:spcPct val="0"/>
              </a:spcBef>
            </a:pPr>
            <a:r>
              <a:rPr lang="nl-BE" sz="1200" dirty="0">
                <a:solidFill>
                  <a:srgbClr val="222222"/>
                </a:solidFill>
                <a:latin typeface="Arial" panose="020B0604020202020204" pitchFamily="34" charset="0"/>
                <a:cs typeface="Arial" panose="020B0604020202020204" pitchFamily="34" charset="0"/>
              </a:rPr>
              <a:t>gemeentebestuur. </a:t>
            </a:r>
          </a:p>
          <a:p>
            <a:pPr>
              <a:lnSpc>
                <a:spcPts val="1560"/>
              </a:lnSpc>
              <a:spcBef>
                <a:spcPct val="0"/>
              </a:spcBef>
            </a:pPr>
            <a:r>
              <a:rPr lang="nl-BE" sz="1200" dirty="0">
                <a:solidFill>
                  <a:srgbClr val="222222"/>
                </a:solidFill>
                <a:latin typeface="Arial" panose="020B0604020202020204" pitchFamily="34" charset="0"/>
                <a:cs typeface="Arial" panose="020B0604020202020204" pitchFamily="34" charset="0"/>
              </a:rPr>
              <a:t>Zij mogen wel aanwezig zijn als waarnemer, net zoals de afgevaardigden van de representatieve vakorganisaties. </a:t>
            </a:r>
          </a:p>
          <a:p>
            <a:pPr>
              <a:lnSpc>
                <a:spcPts val="1170"/>
              </a:lnSpc>
              <a:spcBef>
                <a:spcPct val="0"/>
              </a:spcBef>
            </a:pPr>
            <a:endParaRPr lang="nl-BE" sz="1200" dirty="0">
              <a:solidFill>
                <a:srgbClr val="222222"/>
              </a:solidFill>
              <a:latin typeface="Arial" panose="020B0604020202020204" pitchFamily="34" charset="0"/>
              <a:cs typeface="Arial" panose="020B0604020202020204" pitchFamily="34" charset="0"/>
            </a:endParaRPr>
          </a:p>
          <a:p>
            <a:pPr>
              <a:lnSpc>
                <a:spcPts val="1560"/>
              </a:lnSpc>
              <a:spcBef>
                <a:spcPct val="0"/>
              </a:spcBef>
            </a:pPr>
            <a:r>
              <a:rPr lang="nl-BE" sz="1200" dirty="0">
                <a:solidFill>
                  <a:srgbClr val="222222"/>
                </a:solidFill>
                <a:latin typeface="Arial" panose="020B0604020202020204" pitchFamily="34" charset="0"/>
                <a:cs typeface="Arial" panose="020B0604020202020204" pitchFamily="34" charset="0"/>
              </a:rPr>
              <a:t>Na afloop van de selectieactiviteiten beraadslaagt de selectiecommissie over het </a:t>
            </a:r>
          </a:p>
          <a:p>
            <a:pPr>
              <a:lnSpc>
                <a:spcPts val="1560"/>
              </a:lnSpc>
              <a:spcBef>
                <a:spcPct val="0"/>
              </a:spcBef>
            </a:pPr>
            <a:r>
              <a:rPr lang="nl-BE" sz="1200" dirty="0">
                <a:solidFill>
                  <a:srgbClr val="222222"/>
                </a:solidFill>
                <a:latin typeface="Arial" panose="020B0604020202020204" pitchFamily="34" charset="0"/>
                <a:cs typeface="Arial" panose="020B0604020202020204" pitchFamily="34" charset="0"/>
              </a:rPr>
              <a:t>eindresultaat en het eindverslag van de kandidaten. </a:t>
            </a:r>
          </a:p>
          <a:p>
            <a:pPr>
              <a:lnSpc>
                <a:spcPts val="1170"/>
              </a:lnSpc>
              <a:spcBef>
                <a:spcPct val="0"/>
              </a:spcBef>
            </a:pPr>
            <a:endParaRPr lang="nl-BE" sz="1200" dirty="0">
              <a:solidFill>
                <a:srgbClr val="222222"/>
              </a:solidFill>
              <a:latin typeface="Arial" panose="020B0604020202020204" pitchFamily="34" charset="0"/>
              <a:cs typeface="Arial" panose="020B0604020202020204" pitchFamily="34" charset="0"/>
            </a:endParaRPr>
          </a:p>
          <a:p>
            <a:pPr>
              <a:lnSpc>
                <a:spcPts val="1560"/>
              </a:lnSpc>
              <a:spcBef>
                <a:spcPct val="0"/>
              </a:spcBef>
            </a:pPr>
            <a:r>
              <a:rPr lang="nl-BE" sz="1200" dirty="0">
                <a:solidFill>
                  <a:srgbClr val="222222"/>
                </a:solidFill>
                <a:latin typeface="Arial" panose="020B0604020202020204" pitchFamily="34" charset="0"/>
                <a:cs typeface="Arial" panose="020B0604020202020204" pitchFamily="34" charset="0"/>
              </a:rPr>
              <a:t>Het college van burgemeester en schepenen stelt de meest geschikte kandidaat voor de functie aan na afloop van de procedure.</a:t>
            </a:r>
          </a:p>
        </p:txBody>
      </p:sp>
      <p:sp>
        <p:nvSpPr>
          <p:cNvPr id="7" name="TextBox 7"/>
          <p:cNvSpPr txBox="1"/>
          <p:nvPr/>
        </p:nvSpPr>
        <p:spPr>
          <a:xfrm>
            <a:off x="867501" y="4816058"/>
            <a:ext cx="5834667" cy="3348802"/>
          </a:xfrm>
          <a:prstGeom prst="rect">
            <a:avLst/>
          </a:prstGeom>
        </p:spPr>
        <p:txBody>
          <a:bodyPr lIns="0" tIns="0" rIns="0" bIns="0" rtlCol="0" anchor="t">
            <a:spAutoFit/>
          </a:bodyPr>
          <a:lstStyle/>
          <a:p>
            <a:pPr>
              <a:lnSpc>
                <a:spcPts val="1560"/>
              </a:lnSpc>
              <a:spcBef>
                <a:spcPct val="0"/>
              </a:spcBef>
            </a:pPr>
            <a:r>
              <a:rPr lang="en-US" sz="1200" dirty="0">
                <a:solidFill>
                  <a:srgbClr val="FFFFFF"/>
                </a:solidFill>
                <a:latin typeface="Arial" panose="020B0604020202020204" pitchFamily="34" charset="0"/>
                <a:cs typeface="Arial" panose="020B0604020202020204" pitchFamily="34" charset="0"/>
              </a:rPr>
              <a:t>Alle geslaagde kandidaten worden bij een volledige selectieprocedure in de </a:t>
            </a:r>
            <a:r>
              <a:rPr lang="en-US" sz="1200" dirty="0" err="1">
                <a:solidFill>
                  <a:srgbClr val="FFFFFF"/>
                </a:solidFill>
                <a:latin typeface="Arial" panose="020B0604020202020204" pitchFamily="34" charset="0"/>
                <a:cs typeface="Arial" panose="020B0604020202020204" pitchFamily="34" charset="0"/>
              </a:rPr>
              <a:t>wervingsreserve</a:t>
            </a:r>
            <a:r>
              <a:rPr lang="en-US" sz="1200" dirty="0">
                <a:solidFill>
                  <a:srgbClr val="FFFFFF"/>
                </a:solidFill>
                <a:latin typeface="Arial" panose="020B0604020202020204" pitchFamily="34" charset="0"/>
                <a:cs typeface="Arial" panose="020B0604020202020204" pitchFamily="34" charset="0"/>
              </a:rPr>
              <a:t> </a:t>
            </a:r>
            <a:r>
              <a:rPr lang="en-US" sz="1200" dirty="0" err="1">
                <a:solidFill>
                  <a:srgbClr val="FFFFFF"/>
                </a:solidFill>
                <a:latin typeface="Arial" panose="020B0604020202020204" pitchFamily="34" charset="0"/>
                <a:cs typeface="Arial" panose="020B0604020202020204" pitchFamily="34" charset="0"/>
              </a:rPr>
              <a:t>opgenomen</a:t>
            </a:r>
            <a:r>
              <a:rPr lang="en-US" sz="1200" dirty="0">
                <a:solidFill>
                  <a:srgbClr val="FFFFFF"/>
                </a:solidFill>
                <a:latin typeface="Arial" panose="020B0604020202020204" pitchFamily="34" charset="0"/>
                <a:cs typeface="Arial" panose="020B0604020202020204" pitchFamily="34" charset="0"/>
              </a:rPr>
              <a:t>.</a:t>
            </a:r>
          </a:p>
          <a:p>
            <a:pPr>
              <a:lnSpc>
                <a:spcPts val="1560"/>
              </a:lnSpc>
              <a:spcBef>
                <a:spcPct val="0"/>
              </a:spcBef>
            </a:pPr>
            <a:endParaRPr lang="en-US" sz="1200" dirty="0">
              <a:solidFill>
                <a:srgbClr val="FFFFFF"/>
              </a:solidFill>
              <a:latin typeface="Arial" panose="020B0604020202020204" pitchFamily="34" charset="0"/>
              <a:cs typeface="Arial" panose="020B0604020202020204" pitchFamily="34" charset="0"/>
            </a:endParaRPr>
          </a:p>
          <a:p>
            <a:pPr>
              <a:lnSpc>
                <a:spcPts val="1560"/>
              </a:lnSpc>
              <a:spcBef>
                <a:spcPct val="0"/>
              </a:spcBef>
            </a:pPr>
            <a:r>
              <a:rPr lang="en-US" sz="1200" b="1" u="sng" dirty="0" err="1">
                <a:solidFill>
                  <a:srgbClr val="FFFFFF"/>
                </a:solidFill>
                <a:latin typeface="Arial" panose="020B0604020202020204" pitchFamily="34" charset="0"/>
                <a:cs typeface="Arial" panose="020B0604020202020204" pitchFamily="34" charset="0"/>
              </a:rPr>
              <a:t>Vergelijkende</a:t>
            </a:r>
            <a:r>
              <a:rPr lang="en-US" sz="1200" b="1" u="sng" dirty="0">
                <a:solidFill>
                  <a:srgbClr val="FFFFFF"/>
                </a:solidFill>
                <a:latin typeface="Arial" panose="020B0604020202020204" pitchFamily="34" charset="0"/>
                <a:cs typeface="Arial" panose="020B0604020202020204" pitchFamily="34" charset="0"/>
              </a:rPr>
              <a:t> procedure: </a:t>
            </a:r>
            <a:r>
              <a:rPr lang="en-US" sz="1200" dirty="0">
                <a:solidFill>
                  <a:srgbClr val="FFFFFF"/>
                </a:solidFill>
                <a:latin typeface="Arial" panose="020B0604020202020204" pitchFamily="34" charset="0"/>
                <a:cs typeface="Arial" panose="020B0604020202020204" pitchFamily="34" charset="0"/>
              </a:rPr>
              <a:t>de </a:t>
            </a:r>
            <a:r>
              <a:rPr lang="en-US" sz="1200" dirty="0" err="1">
                <a:solidFill>
                  <a:srgbClr val="FFFFFF"/>
                </a:solidFill>
                <a:latin typeface="Arial" panose="020B0604020202020204" pitchFamily="34" charset="0"/>
                <a:cs typeface="Arial" panose="020B0604020202020204" pitchFamily="34" charset="0"/>
              </a:rPr>
              <a:t>kandidaten</a:t>
            </a:r>
            <a:r>
              <a:rPr lang="en-US" sz="1200" dirty="0">
                <a:solidFill>
                  <a:srgbClr val="FFFFFF"/>
                </a:solidFill>
                <a:latin typeface="Arial" panose="020B0604020202020204" pitchFamily="34" charset="0"/>
                <a:cs typeface="Arial" panose="020B0604020202020204" pitchFamily="34" charset="0"/>
              </a:rPr>
              <a:t> worden </a:t>
            </a:r>
            <a:r>
              <a:rPr lang="en-US" sz="1200" dirty="0" err="1">
                <a:solidFill>
                  <a:srgbClr val="FFFFFF"/>
                </a:solidFill>
                <a:latin typeface="Arial" panose="020B0604020202020204" pitchFamily="34" charset="0"/>
                <a:cs typeface="Arial" panose="020B0604020202020204" pitchFamily="34" charset="0"/>
              </a:rPr>
              <a:t>gerangschikt</a:t>
            </a:r>
            <a:r>
              <a:rPr lang="en-US" sz="1200" dirty="0">
                <a:solidFill>
                  <a:srgbClr val="FFFFFF"/>
                </a:solidFill>
                <a:latin typeface="Arial" panose="020B0604020202020204" pitchFamily="34" charset="0"/>
                <a:cs typeface="Arial" panose="020B0604020202020204" pitchFamily="34" charset="0"/>
              </a:rPr>
              <a:t> op basis van de </a:t>
            </a:r>
            <a:r>
              <a:rPr lang="en-US" sz="1200" dirty="0" err="1">
                <a:solidFill>
                  <a:srgbClr val="FFFFFF"/>
                </a:solidFill>
                <a:latin typeface="Arial" panose="020B0604020202020204" pitchFamily="34" charset="0"/>
                <a:cs typeface="Arial" panose="020B0604020202020204" pitchFamily="34" charset="0"/>
              </a:rPr>
              <a:t>behaalde</a:t>
            </a:r>
            <a:r>
              <a:rPr lang="en-US" sz="1200" dirty="0">
                <a:solidFill>
                  <a:srgbClr val="FFFFFF"/>
                </a:solidFill>
                <a:latin typeface="Arial" panose="020B0604020202020204" pitchFamily="34" charset="0"/>
                <a:cs typeface="Arial" panose="020B0604020202020204" pitchFamily="34" charset="0"/>
              </a:rPr>
              <a:t>. De </a:t>
            </a:r>
            <a:r>
              <a:rPr lang="en-US" sz="1200" dirty="0" err="1">
                <a:solidFill>
                  <a:srgbClr val="FFFFFF"/>
                </a:solidFill>
                <a:latin typeface="Arial" panose="020B0604020202020204" pitchFamily="34" charset="0"/>
                <a:cs typeface="Arial" panose="020B0604020202020204" pitchFamily="34" charset="0"/>
              </a:rPr>
              <a:t>persoon</a:t>
            </a:r>
            <a:r>
              <a:rPr lang="en-US" sz="1200" dirty="0">
                <a:solidFill>
                  <a:srgbClr val="FFFFFF"/>
                </a:solidFill>
                <a:latin typeface="Arial" panose="020B0604020202020204" pitchFamily="34" charset="0"/>
                <a:cs typeface="Arial" panose="020B0604020202020204" pitchFamily="34" charset="0"/>
              </a:rPr>
              <a:t> met de </a:t>
            </a:r>
            <a:r>
              <a:rPr lang="en-US" sz="1200" dirty="0" err="1">
                <a:solidFill>
                  <a:srgbClr val="FFFFFF"/>
                </a:solidFill>
                <a:latin typeface="Arial" panose="020B0604020202020204" pitchFamily="34" charset="0"/>
                <a:cs typeface="Arial" panose="020B0604020202020204" pitchFamily="34" charset="0"/>
              </a:rPr>
              <a:t>beste</a:t>
            </a:r>
            <a:r>
              <a:rPr lang="en-US" sz="1200" dirty="0">
                <a:solidFill>
                  <a:srgbClr val="FFFFFF"/>
                </a:solidFill>
                <a:latin typeface="Arial" panose="020B0604020202020204" pitchFamily="34" charset="0"/>
                <a:cs typeface="Arial" panose="020B0604020202020204" pitchFamily="34" charset="0"/>
              </a:rPr>
              <a:t> score </a:t>
            </a:r>
            <a:r>
              <a:rPr lang="en-US" sz="1200" dirty="0" err="1">
                <a:solidFill>
                  <a:srgbClr val="FFFFFF"/>
                </a:solidFill>
                <a:latin typeface="Arial" panose="020B0604020202020204" pitchFamily="34" charset="0"/>
                <a:cs typeface="Arial" panose="020B0604020202020204" pitchFamily="34" charset="0"/>
              </a:rPr>
              <a:t>komt</a:t>
            </a:r>
            <a:r>
              <a:rPr lang="en-US" sz="1200" dirty="0">
                <a:solidFill>
                  <a:srgbClr val="FFFFFF"/>
                </a:solidFill>
                <a:latin typeface="Arial" panose="020B0604020202020204" pitchFamily="34" charset="0"/>
                <a:cs typeface="Arial" panose="020B0604020202020204" pitchFamily="34" charset="0"/>
              </a:rPr>
              <a:t> </a:t>
            </a:r>
            <a:r>
              <a:rPr lang="en-US" sz="1200" dirty="0" err="1">
                <a:solidFill>
                  <a:srgbClr val="FFFFFF"/>
                </a:solidFill>
                <a:latin typeface="Arial" panose="020B0604020202020204" pitchFamily="34" charset="0"/>
                <a:cs typeface="Arial" panose="020B0604020202020204" pitchFamily="34" charset="0"/>
              </a:rPr>
              <a:t>als</a:t>
            </a:r>
            <a:r>
              <a:rPr lang="en-US" sz="1200" dirty="0">
                <a:solidFill>
                  <a:srgbClr val="FFFFFF"/>
                </a:solidFill>
                <a:latin typeface="Arial" panose="020B0604020202020204" pitchFamily="34" charset="0"/>
                <a:cs typeface="Arial" panose="020B0604020202020204" pitchFamily="34" charset="0"/>
              </a:rPr>
              <a:t> </a:t>
            </a:r>
            <a:r>
              <a:rPr lang="en-US" sz="1200" dirty="0" err="1">
                <a:solidFill>
                  <a:srgbClr val="FFFFFF"/>
                </a:solidFill>
                <a:latin typeface="Arial" panose="020B0604020202020204" pitchFamily="34" charset="0"/>
                <a:cs typeface="Arial" panose="020B0604020202020204" pitchFamily="34" charset="0"/>
              </a:rPr>
              <a:t>eerste</a:t>
            </a:r>
            <a:r>
              <a:rPr lang="en-US" sz="1200" dirty="0">
                <a:solidFill>
                  <a:srgbClr val="FFFFFF"/>
                </a:solidFill>
                <a:latin typeface="Arial" panose="020B0604020202020204" pitchFamily="34" charset="0"/>
                <a:cs typeface="Arial" panose="020B0604020202020204" pitchFamily="34" charset="0"/>
              </a:rPr>
              <a:t> in </a:t>
            </a:r>
            <a:r>
              <a:rPr lang="en-US" sz="1200" dirty="0" err="1">
                <a:solidFill>
                  <a:srgbClr val="FFFFFF"/>
                </a:solidFill>
                <a:latin typeface="Arial" panose="020B0604020202020204" pitchFamily="34" charset="0"/>
                <a:cs typeface="Arial" panose="020B0604020202020204" pitchFamily="34" charset="0"/>
              </a:rPr>
              <a:t>aanmerking</a:t>
            </a:r>
            <a:r>
              <a:rPr lang="en-US" sz="1200" dirty="0">
                <a:solidFill>
                  <a:srgbClr val="FFFFFF"/>
                </a:solidFill>
                <a:latin typeface="Arial" panose="020B0604020202020204" pitchFamily="34" charset="0"/>
                <a:cs typeface="Arial" panose="020B0604020202020204" pitchFamily="34" charset="0"/>
              </a:rPr>
              <a:t> </a:t>
            </a:r>
            <a:r>
              <a:rPr lang="en-US" sz="1200" dirty="0" err="1">
                <a:solidFill>
                  <a:srgbClr val="FFFFFF"/>
                </a:solidFill>
                <a:latin typeface="Arial" panose="020B0604020202020204" pitchFamily="34" charset="0"/>
                <a:cs typeface="Arial" panose="020B0604020202020204" pitchFamily="34" charset="0"/>
              </a:rPr>
              <a:t>voor</a:t>
            </a:r>
            <a:r>
              <a:rPr lang="en-US" sz="1200" dirty="0">
                <a:solidFill>
                  <a:srgbClr val="FFFFFF"/>
                </a:solidFill>
                <a:latin typeface="Arial" panose="020B0604020202020204" pitchFamily="34" charset="0"/>
                <a:cs typeface="Arial" panose="020B0604020202020204" pitchFamily="34" charset="0"/>
              </a:rPr>
              <a:t> de functie.</a:t>
            </a:r>
          </a:p>
          <a:p>
            <a:pPr>
              <a:lnSpc>
                <a:spcPts val="1560"/>
              </a:lnSpc>
              <a:spcBef>
                <a:spcPct val="0"/>
              </a:spcBef>
            </a:pPr>
            <a:endParaRPr lang="en-US" sz="1200" dirty="0">
              <a:solidFill>
                <a:srgbClr val="FFFFFF"/>
              </a:solidFill>
              <a:latin typeface="Arial" panose="020B0604020202020204" pitchFamily="34" charset="0"/>
              <a:cs typeface="Arial" panose="020B0604020202020204" pitchFamily="34" charset="0"/>
            </a:endParaRPr>
          </a:p>
          <a:p>
            <a:r>
              <a:rPr lang="en-US" sz="1200" b="1" u="sng" dirty="0" err="1">
                <a:solidFill>
                  <a:srgbClr val="FFFFFF"/>
                </a:solidFill>
                <a:latin typeface="Arial" panose="020B0604020202020204" pitchFamily="34" charset="0"/>
                <a:cs typeface="Arial" panose="020B0604020202020204" pitchFamily="34" charset="0"/>
              </a:rPr>
              <a:t>Niet-vergelijkende</a:t>
            </a:r>
            <a:r>
              <a:rPr lang="en-US" sz="1200" b="1" u="sng" dirty="0">
                <a:solidFill>
                  <a:srgbClr val="FFFFFF"/>
                </a:solidFill>
                <a:latin typeface="Arial" panose="020B0604020202020204" pitchFamily="34" charset="0"/>
                <a:cs typeface="Arial" panose="020B0604020202020204" pitchFamily="34" charset="0"/>
              </a:rPr>
              <a:t> procedure: </a:t>
            </a:r>
            <a:r>
              <a:rPr lang="nl-BE" sz="1200" dirty="0">
                <a:solidFill>
                  <a:srgbClr val="FFFFFF"/>
                </a:solidFill>
                <a:latin typeface="Arial" panose="020B0604020202020204" pitchFamily="34" charset="0"/>
                <a:cs typeface="Arial" panose="020B0604020202020204" pitchFamily="34" charset="0"/>
              </a:rPr>
              <a:t>alle geslaagde of geschikt bevonden kandidaten worden geraadpleegd om de vacature te vervullen.  Onder de kandidaten die binnen de vooraf vastgestelde termijn te kennen geven dat ze de betrekking willen aanvaarden, wordt een kandidaat gekozen op basis van een vergelijking van de titels en verdiensten voor die betrekking.</a:t>
            </a:r>
          </a:p>
          <a:p>
            <a:endParaRPr lang="nl-BE" sz="1200" dirty="0">
              <a:solidFill>
                <a:srgbClr val="FFFFFF"/>
              </a:solidFill>
              <a:latin typeface="Arial" panose="020B0604020202020204" pitchFamily="34" charset="0"/>
              <a:cs typeface="Arial" panose="020B0604020202020204" pitchFamily="34" charset="0"/>
            </a:endParaRPr>
          </a:p>
          <a:p>
            <a:pPr>
              <a:lnSpc>
                <a:spcPts val="1560"/>
              </a:lnSpc>
              <a:spcBef>
                <a:spcPct val="0"/>
              </a:spcBef>
            </a:pPr>
            <a:r>
              <a:rPr lang="en-US" sz="1200" dirty="0">
                <a:solidFill>
                  <a:srgbClr val="FFFFFF"/>
                </a:solidFill>
                <a:latin typeface="Arial" panose="020B0604020202020204" pitchFamily="34" charset="0"/>
                <a:cs typeface="Arial" panose="020B0604020202020204" pitchFamily="34" charset="0"/>
              </a:rPr>
              <a:t>De geldigheidsduur van de wervingsreserve is opgenomen in de advertentie. </a:t>
            </a:r>
          </a:p>
          <a:p>
            <a:pPr>
              <a:lnSpc>
                <a:spcPts val="1560"/>
              </a:lnSpc>
              <a:spcBef>
                <a:spcPct val="0"/>
              </a:spcBef>
            </a:pPr>
            <a:r>
              <a:rPr lang="en-US" sz="1200" dirty="0">
                <a:solidFill>
                  <a:srgbClr val="FFFFFF"/>
                </a:solidFill>
                <a:latin typeface="Arial" panose="020B0604020202020204" pitchFamily="34" charset="0"/>
                <a:cs typeface="Arial" panose="020B0604020202020204" pitchFamily="34" charset="0"/>
              </a:rPr>
              <a:t>Je kan tweemaal een aangeboden betrekking weigeren zonder jouw plaats in de reserve te verliezen. </a:t>
            </a:r>
            <a:r>
              <a:rPr lang="en-US" sz="1200" dirty="0" err="1">
                <a:solidFill>
                  <a:srgbClr val="FFFFFF"/>
                </a:solidFill>
                <a:latin typeface="Arial" panose="020B0604020202020204" pitchFamily="34" charset="0"/>
                <a:cs typeface="Arial" panose="020B0604020202020204" pitchFamily="34" charset="0"/>
              </a:rPr>
              <a:t>Bij</a:t>
            </a:r>
            <a:r>
              <a:rPr lang="en-US" sz="1200" dirty="0">
                <a:solidFill>
                  <a:srgbClr val="FFFFFF"/>
                </a:solidFill>
                <a:latin typeface="Arial" panose="020B0604020202020204" pitchFamily="34" charset="0"/>
                <a:cs typeface="Arial" panose="020B0604020202020204" pitchFamily="34" charset="0"/>
              </a:rPr>
              <a:t> een derde weigering van een aangeboden betrekking word je automatisch </a:t>
            </a:r>
            <a:r>
              <a:rPr lang="en-US" sz="1200" dirty="0" err="1">
                <a:solidFill>
                  <a:srgbClr val="FFFFFF"/>
                </a:solidFill>
                <a:latin typeface="Arial" panose="020B0604020202020204" pitchFamily="34" charset="0"/>
                <a:cs typeface="Arial" panose="020B0604020202020204" pitchFamily="34" charset="0"/>
              </a:rPr>
              <a:t>uit</a:t>
            </a:r>
            <a:r>
              <a:rPr lang="en-US" sz="1200" dirty="0">
                <a:solidFill>
                  <a:srgbClr val="FFFFFF"/>
                </a:solidFill>
                <a:latin typeface="Arial" panose="020B0604020202020204" pitchFamily="34" charset="0"/>
                <a:cs typeface="Arial" panose="020B0604020202020204" pitchFamily="34" charset="0"/>
              </a:rPr>
              <a:t> de reserve geschrapt. </a:t>
            </a:r>
          </a:p>
        </p:txBody>
      </p:sp>
      <p:sp>
        <p:nvSpPr>
          <p:cNvPr id="8" name="TextBox 8"/>
          <p:cNvSpPr txBox="1"/>
          <p:nvPr/>
        </p:nvSpPr>
        <p:spPr>
          <a:xfrm>
            <a:off x="860697" y="4415809"/>
            <a:ext cx="5621335" cy="402482"/>
          </a:xfrm>
          <a:prstGeom prst="rect">
            <a:avLst/>
          </a:prstGeom>
        </p:spPr>
        <p:txBody>
          <a:bodyPr lIns="0" tIns="0" rIns="0" bIns="0" rtlCol="0" anchor="t">
            <a:spAutoFit/>
          </a:bodyPr>
          <a:lstStyle/>
          <a:p>
            <a:pPr>
              <a:lnSpc>
                <a:spcPts val="3200"/>
              </a:lnSpc>
            </a:pPr>
            <a:r>
              <a:rPr lang="en-US" sz="2461" dirty="0">
                <a:solidFill>
                  <a:srgbClr val="FFFFFF"/>
                </a:solidFill>
                <a:latin typeface="League Spartan"/>
              </a:rPr>
              <a:t>De </a:t>
            </a:r>
            <a:r>
              <a:rPr lang="en-US" sz="2461" dirty="0">
                <a:solidFill>
                  <a:srgbClr val="FFFFFF"/>
                </a:solidFill>
                <a:latin typeface="Arial Black" panose="020B0A04020102020204" pitchFamily="34" charset="0"/>
              </a:rPr>
              <a:t>werfreserve</a:t>
            </a:r>
          </a:p>
        </p:txBody>
      </p:sp>
      <p:sp>
        <p:nvSpPr>
          <p:cNvPr id="9" name="TextBox 9"/>
          <p:cNvSpPr txBox="1"/>
          <p:nvPr/>
        </p:nvSpPr>
        <p:spPr>
          <a:xfrm>
            <a:off x="867501" y="8336727"/>
            <a:ext cx="5621335" cy="397359"/>
          </a:xfrm>
          <a:prstGeom prst="rect">
            <a:avLst/>
          </a:prstGeom>
        </p:spPr>
        <p:txBody>
          <a:bodyPr lIns="0" tIns="0" rIns="0" bIns="0" rtlCol="0" anchor="t">
            <a:spAutoFit/>
          </a:bodyPr>
          <a:lstStyle/>
          <a:p>
            <a:pPr>
              <a:lnSpc>
                <a:spcPts val="3200"/>
              </a:lnSpc>
            </a:pPr>
            <a:r>
              <a:rPr lang="en-US" sz="2461" dirty="0">
                <a:solidFill>
                  <a:srgbClr val="0092A1"/>
                </a:solidFill>
                <a:latin typeface="Arial Black" panose="020B0A04020102020204" pitchFamily="34" charset="0"/>
              </a:rPr>
              <a:t>Beroepsmogelijkheid</a:t>
            </a:r>
          </a:p>
        </p:txBody>
      </p:sp>
      <p:sp>
        <p:nvSpPr>
          <p:cNvPr id="10" name="TextBox 10"/>
          <p:cNvSpPr txBox="1"/>
          <p:nvPr/>
        </p:nvSpPr>
        <p:spPr>
          <a:xfrm>
            <a:off x="860698" y="8743798"/>
            <a:ext cx="5621335" cy="1832425"/>
          </a:xfrm>
          <a:prstGeom prst="rect">
            <a:avLst/>
          </a:prstGeom>
        </p:spPr>
        <p:txBody>
          <a:bodyPr lIns="0" tIns="0" rIns="0" bIns="0" rtlCol="0" anchor="t">
            <a:spAutoFit/>
          </a:bodyPr>
          <a:lstStyle/>
          <a:p>
            <a:pPr>
              <a:lnSpc>
                <a:spcPts val="1560"/>
              </a:lnSpc>
            </a:pPr>
            <a:r>
              <a:rPr lang="en-US" sz="1200" dirty="0">
                <a:solidFill>
                  <a:srgbClr val="222222"/>
                </a:solidFill>
                <a:latin typeface="Arial" panose="020B0604020202020204" pitchFamily="34" charset="0"/>
                <a:cs typeface="Arial" panose="020B0604020202020204" pitchFamily="34" charset="0"/>
              </a:rPr>
              <a:t>Indien je na deelname aan een selectieprocedure in beroep wenst te gaan tegen een genomen besluit, dan kan dit door een ondertekend en gedateerd verzoekschrift tegen deze beslissing, binnen de 60 dagen na kennisgeving bij de Raad van State in te dienen.</a:t>
            </a:r>
          </a:p>
          <a:p>
            <a:pPr>
              <a:lnSpc>
                <a:spcPts val="1560"/>
              </a:lnSpc>
            </a:pPr>
            <a:endParaRPr lang="en-US" sz="1200" dirty="0">
              <a:solidFill>
                <a:srgbClr val="222222"/>
              </a:solidFill>
              <a:latin typeface="Arial" panose="020B0604020202020204" pitchFamily="34" charset="0"/>
              <a:cs typeface="Arial" panose="020B0604020202020204" pitchFamily="34" charset="0"/>
            </a:endParaRPr>
          </a:p>
          <a:p>
            <a:pPr>
              <a:lnSpc>
                <a:spcPts val="1560"/>
              </a:lnSpc>
              <a:spcBef>
                <a:spcPct val="0"/>
              </a:spcBef>
            </a:pPr>
            <a:r>
              <a:rPr lang="en-US" sz="1200" dirty="0">
                <a:solidFill>
                  <a:srgbClr val="222222"/>
                </a:solidFill>
                <a:latin typeface="Arial" panose="020B0604020202020204" pitchFamily="34" charset="0"/>
                <a:cs typeface="Arial" panose="020B0604020202020204" pitchFamily="34" charset="0"/>
              </a:rPr>
              <a:t>Het verzoekschrift waarbij de partijen en de bestreden beslissing worden geïdentificeerd en waarbij de feiten en middelen worden uiteengezet, moet bij een ter post aangetekend schrijven worden gezonden aan de Raad van State, afdeling administratie, Wetenschapsstraat 33 te 1040 Brussel.</a:t>
            </a:r>
            <a:endParaRPr lang="en-US" sz="1200" dirty="0">
              <a:solidFill>
                <a:srgbClr val="222222"/>
              </a:solidFill>
              <a:latin typeface="Clear Sans Regul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92A1"/>
        </a:solidFill>
        <a:effectLst/>
      </p:bgPr>
    </p:bg>
    <p:spTree>
      <p:nvGrpSpPr>
        <p:cNvPr id="1" name=""/>
        <p:cNvGrpSpPr/>
        <p:nvPr/>
      </p:nvGrpSpPr>
      <p:grpSpPr>
        <a:xfrm>
          <a:off x="0" y="0"/>
          <a:ext cx="0" cy="0"/>
          <a:chOff x="0" y="0"/>
          <a:chExt cx="0" cy="0"/>
        </a:xfrm>
      </p:grpSpPr>
      <p:sp>
        <p:nvSpPr>
          <p:cNvPr id="2" name="TextBox 2"/>
          <p:cNvSpPr txBox="1"/>
          <p:nvPr/>
        </p:nvSpPr>
        <p:spPr>
          <a:xfrm>
            <a:off x="756000" y="1665876"/>
            <a:ext cx="6031125" cy="349445"/>
          </a:xfrm>
          <a:prstGeom prst="rect">
            <a:avLst/>
          </a:prstGeom>
        </p:spPr>
        <p:txBody>
          <a:bodyPr lIns="0" tIns="0" rIns="0" bIns="0" rtlCol="0" anchor="t">
            <a:spAutoFit/>
          </a:bodyPr>
          <a:lstStyle/>
          <a:p>
            <a:pPr>
              <a:lnSpc>
                <a:spcPts val="2891"/>
              </a:lnSpc>
              <a:spcBef>
                <a:spcPct val="0"/>
              </a:spcBef>
            </a:pPr>
            <a:endParaRPr dirty="0"/>
          </a:p>
        </p:txBody>
      </p:sp>
      <p:sp>
        <p:nvSpPr>
          <p:cNvPr id="3" name="AutoShape 3"/>
          <p:cNvSpPr/>
          <p:nvPr/>
        </p:nvSpPr>
        <p:spPr>
          <a:xfrm>
            <a:off x="565642" y="3906664"/>
            <a:ext cx="6411840" cy="6785336"/>
          </a:xfrm>
          <a:prstGeom prst="rect">
            <a:avLst/>
          </a:prstGeom>
          <a:solidFill>
            <a:srgbClr val="FFFFFF"/>
          </a:solidFill>
        </p:spPr>
      </p:sp>
      <p:sp>
        <p:nvSpPr>
          <p:cNvPr id="4" name="TextBox 4"/>
          <p:cNvSpPr txBox="1"/>
          <p:nvPr/>
        </p:nvSpPr>
        <p:spPr>
          <a:xfrm>
            <a:off x="2063360" y="4933313"/>
            <a:ext cx="3433280" cy="261867"/>
          </a:xfrm>
          <a:prstGeom prst="rect">
            <a:avLst/>
          </a:prstGeom>
        </p:spPr>
        <p:txBody>
          <a:bodyPr lIns="0" tIns="0" rIns="0" bIns="0" rtlCol="0" anchor="t">
            <a:spAutoFit/>
          </a:bodyPr>
          <a:lstStyle/>
          <a:p>
            <a:pPr>
              <a:lnSpc>
                <a:spcPts val="2240"/>
              </a:lnSpc>
            </a:pPr>
            <a:r>
              <a:rPr lang="en-US" sz="1723" b="1" dirty="0">
                <a:solidFill>
                  <a:srgbClr val="0092A1"/>
                </a:solidFill>
                <a:latin typeface="Arial" panose="020B0604020202020204" pitchFamily="34" charset="0"/>
                <a:cs typeface="Arial" panose="020B0604020202020204" pitchFamily="34" charset="0"/>
              </a:rPr>
              <a:t>Vergoeding woon-werkverkeer</a:t>
            </a:r>
          </a:p>
        </p:txBody>
      </p:sp>
      <p:sp>
        <p:nvSpPr>
          <p:cNvPr id="5" name="TextBox 5"/>
          <p:cNvSpPr txBox="1"/>
          <p:nvPr/>
        </p:nvSpPr>
        <p:spPr>
          <a:xfrm>
            <a:off x="2054922" y="7270757"/>
            <a:ext cx="3433280" cy="280980"/>
          </a:xfrm>
          <a:prstGeom prst="rect">
            <a:avLst/>
          </a:prstGeom>
        </p:spPr>
        <p:txBody>
          <a:bodyPr lIns="0" tIns="0" rIns="0" bIns="0" rtlCol="0" anchor="t">
            <a:spAutoFit/>
          </a:bodyPr>
          <a:lstStyle/>
          <a:p>
            <a:pPr>
              <a:lnSpc>
                <a:spcPts val="2362"/>
              </a:lnSpc>
              <a:spcBef>
                <a:spcPct val="0"/>
              </a:spcBef>
            </a:pPr>
            <a:r>
              <a:rPr lang="en-US" sz="1687" b="1" dirty="0">
                <a:solidFill>
                  <a:srgbClr val="0092A1"/>
                </a:solidFill>
                <a:latin typeface="Arial" panose="020B0604020202020204" pitchFamily="34" charset="0"/>
                <a:cs typeface="Arial" panose="020B0604020202020204" pitchFamily="34" charset="0"/>
              </a:rPr>
              <a:t>Gratis hospitalisatieverzekering</a:t>
            </a:r>
          </a:p>
        </p:txBody>
      </p:sp>
      <p:grpSp>
        <p:nvGrpSpPr>
          <p:cNvPr id="6" name="Group 6"/>
          <p:cNvGrpSpPr/>
          <p:nvPr/>
        </p:nvGrpSpPr>
        <p:grpSpPr>
          <a:xfrm>
            <a:off x="756085" y="4954447"/>
            <a:ext cx="853694" cy="783105"/>
            <a:chOff x="0" y="0"/>
            <a:chExt cx="1138259" cy="1044140"/>
          </a:xfrm>
        </p:grpSpPr>
        <p:sp>
          <p:nvSpPr>
            <p:cNvPr id="7" name="AutoShape 7"/>
            <p:cNvSpPr/>
            <p:nvPr/>
          </p:nvSpPr>
          <p:spPr>
            <a:xfrm>
              <a:off x="0" y="0"/>
              <a:ext cx="1138259" cy="1044140"/>
            </a:xfrm>
            <a:prstGeom prst="rect">
              <a:avLst/>
            </a:prstGeom>
            <a:solidFill>
              <a:srgbClr val="0092A1"/>
            </a:solidFill>
          </p:spPr>
        </p:sp>
        <p:sp>
          <p:nvSpPr>
            <p:cNvPr id="8" name="TextBox 8"/>
            <p:cNvSpPr txBox="1"/>
            <p:nvPr/>
          </p:nvSpPr>
          <p:spPr>
            <a:xfrm>
              <a:off x="232330" y="73470"/>
              <a:ext cx="673599" cy="801950"/>
            </a:xfrm>
            <a:prstGeom prst="rect">
              <a:avLst/>
            </a:prstGeom>
          </p:spPr>
          <p:txBody>
            <a:bodyPr lIns="0" tIns="0" rIns="0" bIns="0" rtlCol="0" anchor="t">
              <a:spAutoFit/>
            </a:bodyPr>
            <a:lstStyle/>
            <a:p>
              <a:pPr algn="ctr">
                <a:lnSpc>
                  <a:spcPts val="4911"/>
                </a:lnSpc>
                <a:spcBef>
                  <a:spcPct val="0"/>
                </a:spcBef>
              </a:pPr>
              <a:r>
                <a:rPr lang="en-US" sz="3507" dirty="0">
                  <a:solidFill>
                    <a:srgbClr val="FFFFFF"/>
                  </a:solidFill>
                  <a:latin typeface="Arita Buri Bold"/>
                </a:rPr>
                <a:t>1</a:t>
              </a:r>
            </a:p>
          </p:txBody>
        </p:sp>
      </p:grpSp>
      <p:grpSp>
        <p:nvGrpSpPr>
          <p:cNvPr id="9" name="Group 9"/>
          <p:cNvGrpSpPr/>
          <p:nvPr/>
        </p:nvGrpSpPr>
        <p:grpSpPr>
          <a:xfrm>
            <a:off x="756085" y="6140017"/>
            <a:ext cx="853694" cy="783105"/>
            <a:chOff x="0" y="0"/>
            <a:chExt cx="1138259" cy="1044140"/>
          </a:xfrm>
        </p:grpSpPr>
        <p:sp>
          <p:nvSpPr>
            <p:cNvPr id="10" name="AutoShape 10"/>
            <p:cNvSpPr/>
            <p:nvPr/>
          </p:nvSpPr>
          <p:spPr>
            <a:xfrm>
              <a:off x="0" y="0"/>
              <a:ext cx="1138259" cy="1044140"/>
            </a:xfrm>
            <a:prstGeom prst="rect">
              <a:avLst/>
            </a:prstGeom>
            <a:solidFill>
              <a:srgbClr val="0092A1"/>
            </a:solidFill>
          </p:spPr>
        </p:sp>
        <p:sp>
          <p:nvSpPr>
            <p:cNvPr id="11" name="TextBox 11"/>
            <p:cNvSpPr txBox="1"/>
            <p:nvPr/>
          </p:nvSpPr>
          <p:spPr>
            <a:xfrm>
              <a:off x="232330" y="73470"/>
              <a:ext cx="673599" cy="801950"/>
            </a:xfrm>
            <a:prstGeom prst="rect">
              <a:avLst/>
            </a:prstGeom>
          </p:spPr>
          <p:txBody>
            <a:bodyPr lIns="0" tIns="0" rIns="0" bIns="0" rtlCol="0" anchor="t">
              <a:spAutoFit/>
            </a:bodyPr>
            <a:lstStyle/>
            <a:p>
              <a:pPr algn="ctr">
                <a:lnSpc>
                  <a:spcPts val="4911"/>
                </a:lnSpc>
                <a:spcBef>
                  <a:spcPct val="0"/>
                </a:spcBef>
              </a:pPr>
              <a:r>
                <a:rPr lang="en-US" sz="3507" dirty="0">
                  <a:solidFill>
                    <a:srgbClr val="FFFFFF"/>
                  </a:solidFill>
                  <a:latin typeface="Arita Buri Bold"/>
                </a:rPr>
                <a:t>2</a:t>
              </a:r>
            </a:p>
          </p:txBody>
        </p:sp>
      </p:grpSp>
      <p:grpSp>
        <p:nvGrpSpPr>
          <p:cNvPr id="12" name="Group 12"/>
          <p:cNvGrpSpPr/>
          <p:nvPr/>
        </p:nvGrpSpPr>
        <p:grpSpPr>
          <a:xfrm>
            <a:off x="756085" y="7301416"/>
            <a:ext cx="853694" cy="783105"/>
            <a:chOff x="0" y="0"/>
            <a:chExt cx="1138259" cy="1044140"/>
          </a:xfrm>
        </p:grpSpPr>
        <p:sp>
          <p:nvSpPr>
            <p:cNvPr id="13" name="AutoShape 13"/>
            <p:cNvSpPr/>
            <p:nvPr/>
          </p:nvSpPr>
          <p:spPr>
            <a:xfrm>
              <a:off x="0" y="0"/>
              <a:ext cx="1138259" cy="1044140"/>
            </a:xfrm>
            <a:prstGeom prst="rect">
              <a:avLst/>
            </a:prstGeom>
            <a:solidFill>
              <a:srgbClr val="0092A1"/>
            </a:solidFill>
          </p:spPr>
        </p:sp>
        <p:sp>
          <p:nvSpPr>
            <p:cNvPr id="14" name="TextBox 14"/>
            <p:cNvSpPr txBox="1"/>
            <p:nvPr/>
          </p:nvSpPr>
          <p:spPr>
            <a:xfrm>
              <a:off x="232330" y="73470"/>
              <a:ext cx="673599" cy="801950"/>
            </a:xfrm>
            <a:prstGeom prst="rect">
              <a:avLst/>
            </a:prstGeom>
          </p:spPr>
          <p:txBody>
            <a:bodyPr lIns="0" tIns="0" rIns="0" bIns="0" rtlCol="0" anchor="t">
              <a:spAutoFit/>
            </a:bodyPr>
            <a:lstStyle/>
            <a:p>
              <a:pPr algn="ctr">
                <a:lnSpc>
                  <a:spcPts val="4911"/>
                </a:lnSpc>
                <a:spcBef>
                  <a:spcPct val="0"/>
                </a:spcBef>
              </a:pPr>
              <a:r>
                <a:rPr lang="en-US" sz="3507" dirty="0">
                  <a:solidFill>
                    <a:srgbClr val="FFFFFF"/>
                  </a:solidFill>
                  <a:latin typeface="Arita Buri Bold"/>
                </a:rPr>
                <a:t>3</a:t>
              </a:r>
            </a:p>
          </p:txBody>
        </p:sp>
      </p:grpSp>
      <p:grpSp>
        <p:nvGrpSpPr>
          <p:cNvPr id="15" name="Group 15"/>
          <p:cNvGrpSpPr/>
          <p:nvPr/>
        </p:nvGrpSpPr>
        <p:grpSpPr>
          <a:xfrm>
            <a:off x="756085" y="8444064"/>
            <a:ext cx="853694" cy="783105"/>
            <a:chOff x="0" y="0"/>
            <a:chExt cx="1138259" cy="1044140"/>
          </a:xfrm>
        </p:grpSpPr>
        <p:sp>
          <p:nvSpPr>
            <p:cNvPr id="16" name="AutoShape 16"/>
            <p:cNvSpPr/>
            <p:nvPr/>
          </p:nvSpPr>
          <p:spPr>
            <a:xfrm>
              <a:off x="0" y="0"/>
              <a:ext cx="1138259" cy="1044140"/>
            </a:xfrm>
            <a:prstGeom prst="rect">
              <a:avLst/>
            </a:prstGeom>
            <a:solidFill>
              <a:srgbClr val="0092A1"/>
            </a:solidFill>
          </p:spPr>
        </p:sp>
        <p:sp>
          <p:nvSpPr>
            <p:cNvPr id="17" name="TextBox 17"/>
            <p:cNvSpPr txBox="1"/>
            <p:nvPr/>
          </p:nvSpPr>
          <p:spPr>
            <a:xfrm>
              <a:off x="232330" y="73470"/>
              <a:ext cx="673599" cy="801950"/>
            </a:xfrm>
            <a:prstGeom prst="rect">
              <a:avLst/>
            </a:prstGeom>
          </p:spPr>
          <p:txBody>
            <a:bodyPr lIns="0" tIns="0" rIns="0" bIns="0" rtlCol="0" anchor="t">
              <a:spAutoFit/>
            </a:bodyPr>
            <a:lstStyle/>
            <a:p>
              <a:pPr algn="ctr">
                <a:lnSpc>
                  <a:spcPts val="4911"/>
                </a:lnSpc>
                <a:spcBef>
                  <a:spcPct val="0"/>
                </a:spcBef>
              </a:pPr>
              <a:r>
                <a:rPr lang="en-US" sz="3507" dirty="0">
                  <a:solidFill>
                    <a:srgbClr val="FFFFFF"/>
                  </a:solidFill>
                  <a:latin typeface="Arita Buri Bold"/>
                </a:rPr>
                <a:t>4</a:t>
              </a:r>
            </a:p>
          </p:txBody>
        </p:sp>
      </p:grpSp>
      <p:sp>
        <p:nvSpPr>
          <p:cNvPr id="18" name="TextBox 18"/>
          <p:cNvSpPr txBox="1"/>
          <p:nvPr/>
        </p:nvSpPr>
        <p:spPr>
          <a:xfrm>
            <a:off x="756084" y="4198542"/>
            <a:ext cx="4927166" cy="372410"/>
          </a:xfrm>
          <a:prstGeom prst="rect">
            <a:avLst/>
          </a:prstGeom>
        </p:spPr>
        <p:txBody>
          <a:bodyPr wrap="square" lIns="0" tIns="0" rIns="0" bIns="0" rtlCol="0" anchor="t">
            <a:spAutoFit/>
          </a:bodyPr>
          <a:lstStyle/>
          <a:p>
            <a:pPr>
              <a:lnSpc>
                <a:spcPts val="3079"/>
              </a:lnSpc>
            </a:pPr>
            <a:r>
              <a:rPr lang="en-US" sz="2199" dirty="0">
                <a:solidFill>
                  <a:srgbClr val="03989E"/>
                </a:solidFill>
                <a:latin typeface="Arial Black" panose="020B0A04020102020204" pitchFamily="34" charset="0"/>
                <a:cs typeface="Arial" panose="020B0604020202020204" pitchFamily="34" charset="0"/>
              </a:rPr>
              <a:t>Wat bieden we nog meer?</a:t>
            </a:r>
          </a:p>
        </p:txBody>
      </p:sp>
      <p:sp>
        <p:nvSpPr>
          <p:cNvPr id="19" name="TextBox 19"/>
          <p:cNvSpPr txBox="1"/>
          <p:nvPr/>
        </p:nvSpPr>
        <p:spPr>
          <a:xfrm>
            <a:off x="2071797" y="8422929"/>
            <a:ext cx="3433280" cy="261867"/>
          </a:xfrm>
          <a:prstGeom prst="rect">
            <a:avLst/>
          </a:prstGeom>
        </p:spPr>
        <p:txBody>
          <a:bodyPr lIns="0" tIns="0" rIns="0" bIns="0" rtlCol="0" anchor="t">
            <a:spAutoFit/>
          </a:bodyPr>
          <a:lstStyle/>
          <a:p>
            <a:pPr>
              <a:lnSpc>
                <a:spcPts val="2240"/>
              </a:lnSpc>
            </a:pPr>
            <a:r>
              <a:rPr lang="en-US" sz="1723" b="1" dirty="0">
                <a:solidFill>
                  <a:srgbClr val="0092A1"/>
                </a:solidFill>
                <a:latin typeface="Arial" panose="020B0604020202020204" pitchFamily="34" charset="0"/>
                <a:cs typeface="Arial" panose="020B0604020202020204" pitchFamily="34" charset="0"/>
              </a:rPr>
              <a:t>2de pensioenpijler </a:t>
            </a:r>
          </a:p>
        </p:txBody>
      </p:sp>
      <p:sp>
        <p:nvSpPr>
          <p:cNvPr id="20" name="TextBox 20"/>
          <p:cNvSpPr txBox="1"/>
          <p:nvPr/>
        </p:nvSpPr>
        <p:spPr>
          <a:xfrm>
            <a:off x="565642" y="225593"/>
            <a:ext cx="5621335" cy="565989"/>
          </a:xfrm>
          <a:prstGeom prst="rect">
            <a:avLst/>
          </a:prstGeom>
        </p:spPr>
        <p:txBody>
          <a:bodyPr lIns="0" tIns="0" rIns="0" bIns="0" rtlCol="0" anchor="t">
            <a:spAutoFit/>
          </a:bodyPr>
          <a:lstStyle/>
          <a:p>
            <a:pPr>
              <a:lnSpc>
                <a:spcPts val="4500"/>
              </a:lnSpc>
            </a:pPr>
            <a:r>
              <a:rPr lang="en-US" sz="3461" dirty="0">
                <a:solidFill>
                  <a:srgbClr val="FFFFFF"/>
                </a:solidFill>
                <a:latin typeface="Arial Black" panose="020B0A04020102020204" pitchFamily="34" charset="0"/>
              </a:rPr>
              <a:t>De</a:t>
            </a:r>
            <a:r>
              <a:rPr lang="en-US" sz="3461" dirty="0">
                <a:solidFill>
                  <a:srgbClr val="FFFFFF"/>
                </a:solidFill>
                <a:latin typeface="League Spartan"/>
              </a:rPr>
              <a:t> </a:t>
            </a:r>
            <a:r>
              <a:rPr lang="en-US" sz="3461" dirty="0">
                <a:solidFill>
                  <a:srgbClr val="FFFFFF"/>
                </a:solidFill>
                <a:latin typeface="Arial Black" panose="020B0A04020102020204" pitchFamily="34" charset="0"/>
              </a:rPr>
              <a:t>verloning</a:t>
            </a:r>
          </a:p>
        </p:txBody>
      </p:sp>
      <p:sp>
        <p:nvSpPr>
          <p:cNvPr id="21" name="TextBox 21"/>
          <p:cNvSpPr txBox="1"/>
          <p:nvPr/>
        </p:nvSpPr>
        <p:spPr>
          <a:xfrm>
            <a:off x="574080" y="1032772"/>
            <a:ext cx="6411840" cy="2240806"/>
          </a:xfrm>
          <a:prstGeom prst="rect">
            <a:avLst/>
          </a:prstGeom>
        </p:spPr>
        <p:txBody>
          <a:bodyPr lIns="0" tIns="0" rIns="0" bIns="0" rtlCol="0" anchor="t">
            <a:spAutoFit/>
          </a:bodyPr>
          <a:lstStyle/>
          <a:p>
            <a:pPr>
              <a:lnSpc>
                <a:spcPts val="1560"/>
              </a:lnSpc>
              <a:spcBef>
                <a:spcPct val="0"/>
              </a:spcBef>
            </a:pPr>
            <a:r>
              <a:rPr lang="nl-BE" sz="1200" dirty="0">
                <a:solidFill>
                  <a:srgbClr val="FFFFFF"/>
                </a:solidFill>
                <a:latin typeface="Arial" panose="020B0604020202020204" pitchFamily="34" charset="0"/>
                <a:cs typeface="Arial" panose="020B0604020202020204" pitchFamily="34" charset="0"/>
              </a:rPr>
              <a:t>Als je wordt aangenomen krijg je een salaris dat gebonden is aan de vooropgestelde barema's. In de vacatureteksten vind je steeds de concrete minimum en maximum brutolonen per functie terug. </a:t>
            </a:r>
          </a:p>
          <a:p>
            <a:pPr>
              <a:lnSpc>
                <a:spcPts val="1560"/>
              </a:lnSpc>
              <a:spcBef>
                <a:spcPct val="0"/>
              </a:spcBef>
            </a:pPr>
            <a:endParaRPr lang="nl-BE" sz="1200" dirty="0">
              <a:solidFill>
                <a:srgbClr val="FFFFFF"/>
              </a:solidFill>
              <a:latin typeface="Arial" panose="020B0604020202020204" pitchFamily="34" charset="0"/>
              <a:cs typeface="Arial" panose="020B0604020202020204" pitchFamily="34" charset="0"/>
            </a:endParaRPr>
          </a:p>
          <a:p>
            <a:pPr>
              <a:lnSpc>
                <a:spcPts val="1560"/>
              </a:lnSpc>
              <a:spcBef>
                <a:spcPct val="0"/>
              </a:spcBef>
            </a:pPr>
            <a:r>
              <a:rPr lang="nl-BE" sz="1200" dirty="0">
                <a:solidFill>
                  <a:srgbClr val="FFFFFF"/>
                </a:solidFill>
                <a:latin typeface="Arial" panose="020B0604020202020204" pitchFamily="34" charset="0"/>
                <a:cs typeface="Arial" panose="020B0604020202020204" pitchFamily="34" charset="0"/>
              </a:rPr>
              <a:t>Het loon is bij een lokaal bestuur niet onderhandelbaar en wordt berekend op basis van  het toegekende loonbarema en de gezinssituatie. Nuttige beroepservaring in de privésector kan beperkt meegerekend worden en diensten die gepresteerd werden bij een andere overheid kunnen onbeperkt meegerekend worden voor de vaststelling van de geldelijke anciënniteit.</a:t>
            </a:r>
          </a:p>
          <a:p>
            <a:pPr>
              <a:lnSpc>
                <a:spcPts val="1560"/>
              </a:lnSpc>
              <a:spcBef>
                <a:spcPct val="0"/>
              </a:spcBef>
            </a:pPr>
            <a:endParaRPr lang="nl-BE" sz="1200" dirty="0">
              <a:solidFill>
                <a:srgbClr val="FFFFFF"/>
              </a:solidFill>
              <a:latin typeface="Arial" panose="020B0604020202020204" pitchFamily="34" charset="0"/>
              <a:cs typeface="Arial" panose="020B0604020202020204" pitchFamily="34" charset="0"/>
            </a:endParaRPr>
          </a:p>
          <a:p>
            <a:pPr>
              <a:lnSpc>
                <a:spcPts val="1560"/>
              </a:lnSpc>
              <a:spcBef>
                <a:spcPct val="0"/>
              </a:spcBef>
            </a:pPr>
            <a:r>
              <a:rPr lang="nl-BE" sz="1200" dirty="0">
                <a:solidFill>
                  <a:srgbClr val="FFFFFF"/>
                </a:solidFill>
                <a:latin typeface="Arial" panose="020B0604020202020204" pitchFamily="34" charset="0"/>
                <a:cs typeface="Arial" panose="020B0604020202020204" pitchFamily="34" charset="0"/>
              </a:rPr>
              <a:t>Je kan, indien gewenst, een loonsimulatie aanvragen via vacatures@dilsen-stokkem.be. </a:t>
            </a:r>
          </a:p>
          <a:p>
            <a:pPr>
              <a:lnSpc>
                <a:spcPts val="1560"/>
              </a:lnSpc>
              <a:spcBef>
                <a:spcPct val="0"/>
              </a:spcBef>
            </a:pPr>
            <a:r>
              <a:rPr lang="nl-BE" sz="1200" dirty="0">
                <a:solidFill>
                  <a:srgbClr val="FFFFFF"/>
                </a:solidFill>
                <a:latin typeface="Arial" panose="020B0604020202020204" pitchFamily="34" charset="0"/>
                <a:cs typeface="Arial" panose="020B0604020202020204" pitchFamily="34" charset="0"/>
              </a:rPr>
              <a:t>De personeelsdienst zal je dan een berekening op maat bezorgen.</a:t>
            </a:r>
          </a:p>
        </p:txBody>
      </p:sp>
      <p:sp>
        <p:nvSpPr>
          <p:cNvPr id="22" name="TextBox 22"/>
          <p:cNvSpPr txBox="1"/>
          <p:nvPr/>
        </p:nvSpPr>
        <p:spPr>
          <a:xfrm>
            <a:off x="565642" y="3347372"/>
            <a:ext cx="6411840" cy="394147"/>
          </a:xfrm>
          <a:prstGeom prst="rect">
            <a:avLst/>
          </a:prstGeom>
        </p:spPr>
        <p:txBody>
          <a:bodyPr lIns="0" tIns="0" rIns="0" bIns="0" rtlCol="0" anchor="t">
            <a:spAutoFit/>
          </a:bodyPr>
          <a:lstStyle/>
          <a:p>
            <a:pPr>
              <a:lnSpc>
                <a:spcPts val="1560"/>
              </a:lnSpc>
              <a:spcBef>
                <a:spcPct val="0"/>
              </a:spcBef>
            </a:pPr>
            <a:r>
              <a:rPr lang="en-US" sz="1200" dirty="0">
                <a:solidFill>
                  <a:srgbClr val="FFFFFF"/>
                </a:solidFill>
                <a:latin typeface="Arial" panose="020B0604020202020204" pitchFamily="34" charset="0"/>
                <a:cs typeface="Arial" panose="020B0604020202020204" pitchFamily="34" charset="0"/>
              </a:rPr>
              <a:t>Naast de reguliere verloning heb je als medewerker bij onze organisatie ook recht op een aantal extralegale voordelen waaronder o.a.:</a:t>
            </a:r>
          </a:p>
        </p:txBody>
      </p:sp>
      <p:sp>
        <p:nvSpPr>
          <p:cNvPr id="23" name="TextBox 23"/>
          <p:cNvSpPr txBox="1"/>
          <p:nvPr/>
        </p:nvSpPr>
        <p:spPr>
          <a:xfrm>
            <a:off x="2063360" y="6111442"/>
            <a:ext cx="3433280" cy="280980"/>
          </a:xfrm>
          <a:prstGeom prst="rect">
            <a:avLst/>
          </a:prstGeom>
        </p:spPr>
        <p:txBody>
          <a:bodyPr lIns="0" tIns="0" rIns="0" bIns="0" rtlCol="0" anchor="t">
            <a:spAutoFit/>
          </a:bodyPr>
          <a:lstStyle/>
          <a:p>
            <a:pPr>
              <a:lnSpc>
                <a:spcPts val="2362"/>
              </a:lnSpc>
              <a:spcBef>
                <a:spcPct val="0"/>
              </a:spcBef>
            </a:pPr>
            <a:r>
              <a:rPr lang="en-US" sz="1687" b="1" dirty="0">
                <a:solidFill>
                  <a:srgbClr val="0092A1"/>
                </a:solidFill>
                <a:latin typeface="Arial" panose="020B0604020202020204" pitchFamily="34" charset="0"/>
                <a:cs typeface="Arial" panose="020B0604020202020204" pitchFamily="34" charset="0"/>
              </a:rPr>
              <a:t>Maaltijdcheques</a:t>
            </a:r>
          </a:p>
        </p:txBody>
      </p:sp>
      <p:sp>
        <p:nvSpPr>
          <p:cNvPr id="24" name="TextBox 24"/>
          <p:cNvSpPr txBox="1"/>
          <p:nvPr/>
        </p:nvSpPr>
        <p:spPr>
          <a:xfrm>
            <a:off x="2054922" y="5336475"/>
            <a:ext cx="4732203" cy="599331"/>
          </a:xfrm>
          <a:prstGeom prst="rect">
            <a:avLst/>
          </a:prstGeom>
        </p:spPr>
        <p:txBody>
          <a:bodyPr lIns="0" tIns="0" rIns="0" bIns="0" rtlCol="0" anchor="t">
            <a:spAutoFit/>
          </a:bodyPr>
          <a:lstStyle/>
          <a:p>
            <a:pPr marL="259080" lvl="1" indent="-129540">
              <a:lnSpc>
                <a:spcPts val="1560"/>
              </a:lnSpc>
              <a:buFont typeface="Arial"/>
              <a:buChar char="•"/>
            </a:pPr>
            <a:r>
              <a:rPr lang="en-US" sz="1200" dirty="0">
                <a:solidFill>
                  <a:srgbClr val="272727"/>
                </a:solidFill>
                <a:latin typeface="Arial" panose="020B0604020202020204" pitchFamily="34" charset="0"/>
                <a:cs typeface="Arial" panose="020B0604020202020204" pitchFamily="34" charset="0"/>
              </a:rPr>
              <a:t>Tussenkomst in de abonnementskosten voor het gebruik van het openbaar vervoer.</a:t>
            </a:r>
          </a:p>
          <a:p>
            <a:pPr marL="259080" lvl="1" indent="-129540">
              <a:lnSpc>
                <a:spcPts val="1560"/>
              </a:lnSpc>
              <a:buFont typeface="Arial"/>
              <a:buChar char="•"/>
            </a:pPr>
            <a:r>
              <a:rPr lang="en-US" sz="1200" dirty="0">
                <a:solidFill>
                  <a:srgbClr val="272727"/>
                </a:solidFill>
                <a:latin typeface="Arial" panose="020B0604020202020204" pitchFamily="34" charset="0"/>
                <a:cs typeface="Arial" panose="020B0604020202020204" pitchFamily="34" charset="0"/>
              </a:rPr>
              <a:t>fietsvergoeding van €0,23/km. </a:t>
            </a:r>
          </a:p>
        </p:txBody>
      </p:sp>
      <p:sp>
        <p:nvSpPr>
          <p:cNvPr id="25" name="TextBox 25"/>
          <p:cNvSpPr txBox="1"/>
          <p:nvPr/>
        </p:nvSpPr>
        <p:spPr>
          <a:xfrm>
            <a:off x="2071797" y="6458544"/>
            <a:ext cx="4732203" cy="599331"/>
          </a:xfrm>
          <a:prstGeom prst="rect">
            <a:avLst/>
          </a:prstGeom>
        </p:spPr>
        <p:txBody>
          <a:bodyPr lIns="0" tIns="0" rIns="0" bIns="0" rtlCol="0" anchor="t">
            <a:spAutoFit/>
          </a:bodyPr>
          <a:lstStyle/>
          <a:p>
            <a:pPr marL="259080" lvl="1" indent="-129540">
              <a:lnSpc>
                <a:spcPts val="1560"/>
              </a:lnSpc>
              <a:buFont typeface="Arial"/>
              <a:buChar char="•"/>
            </a:pPr>
            <a:r>
              <a:rPr lang="nl-BE" sz="1200" dirty="0">
                <a:solidFill>
                  <a:srgbClr val="272727"/>
                </a:solidFill>
                <a:latin typeface="Arial" panose="020B0604020202020204" pitchFamily="34" charset="0"/>
                <a:cs typeface="Arial" panose="020B0604020202020204" pitchFamily="34" charset="0"/>
              </a:rPr>
              <a:t>waarde: €7,5 (werknemersbijdrage = €1,09)</a:t>
            </a:r>
          </a:p>
          <a:p>
            <a:pPr marL="259080" lvl="1" indent="-129540">
              <a:lnSpc>
                <a:spcPts val="1560"/>
              </a:lnSpc>
              <a:buFont typeface="Arial"/>
              <a:buChar char="•"/>
            </a:pPr>
            <a:r>
              <a:rPr lang="nl-BE" sz="1200" dirty="0">
                <a:solidFill>
                  <a:srgbClr val="272727"/>
                </a:solidFill>
                <a:latin typeface="Arial" panose="020B0604020202020204" pitchFamily="34" charset="0"/>
                <a:cs typeface="Arial" panose="020B0604020202020204" pitchFamily="34" charset="0"/>
              </a:rPr>
              <a:t>de werknemersbijdrage wordt rechtstreeks ingehouden op het loon.</a:t>
            </a:r>
          </a:p>
        </p:txBody>
      </p:sp>
      <p:sp>
        <p:nvSpPr>
          <p:cNvPr id="26" name="TextBox 26"/>
          <p:cNvSpPr txBox="1"/>
          <p:nvPr/>
        </p:nvSpPr>
        <p:spPr>
          <a:xfrm>
            <a:off x="2054922" y="7605956"/>
            <a:ext cx="4575426" cy="418576"/>
          </a:xfrm>
          <a:prstGeom prst="rect">
            <a:avLst/>
          </a:prstGeom>
        </p:spPr>
        <p:txBody>
          <a:bodyPr lIns="0" tIns="0" rIns="0" bIns="0" rtlCol="0" anchor="t">
            <a:spAutoFit/>
          </a:bodyPr>
          <a:lstStyle/>
          <a:p>
            <a:pPr>
              <a:lnSpc>
                <a:spcPts val="1679"/>
              </a:lnSpc>
              <a:spcBef>
                <a:spcPct val="0"/>
              </a:spcBef>
            </a:pPr>
            <a:r>
              <a:rPr lang="en-US" sz="1200" dirty="0">
                <a:solidFill>
                  <a:srgbClr val="000000"/>
                </a:solidFill>
                <a:latin typeface="Arial" panose="020B0604020202020204" pitchFamily="34" charset="0"/>
                <a:cs typeface="Arial" panose="020B0604020202020204" pitchFamily="34" charset="0"/>
              </a:rPr>
              <a:t>We sluiten een collectieve hospitalisatieverzekering af voor onze personeelsleden (bij overeenkomsten van meer dan 6 maanden).</a:t>
            </a:r>
          </a:p>
        </p:txBody>
      </p:sp>
      <p:grpSp>
        <p:nvGrpSpPr>
          <p:cNvPr id="27" name="Group 27"/>
          <p:cNvGrpSpPr/>
          <p:nvPr/>
        </p:nvGrpSpPr>
        <p:grpSpPr>
          <a:xfrm>
            <a:off x="756085" y="9544447"/>
            <a:ext cx="853694" cy="783105"/>
            <a:chOff x="0" y="0"/>
            <a:chExt cx="1138259" cy="1044140"/>
          </a:xfrm>
        </p:grpSpPr>
        <p:sp>
          <p:nvSpPr>
            <p:cNvPr id="28" name="AutoShape 28"/>
            <p:cNvSpPr/>
            <p:nvPr/>
          </p:nvSpPr>
          <p:spPr>
            <a:xfrm>
              <a:off x="0" y="0"/>
              <a:ext cx="1138259" cy="1044140"/>
            </a:xfrm>
            <a:prstGeom prst="rect">
              <a:avLst/>
            </a:prstGeom>
            <a:solidFill>
              <a:srgbClr val="0092A1"/>
            </a:solidFill>
          </p:spPr>
        </p:sp>
        <p:sp>
          <p:nvSpPr>
            <p:cNvPr id="29" name="TextBox 29"/>
            <p:cNvSpPr txBox="1"/>
            <p:nvPr/>
          </p:nvSpPr>
          <p:spPr>
            <a:xfrm>
              <a:off x="232330" y="73470"/>
              <a:ext cx="673599" cy="801950"/>
            </a:xfrm>
            <a:prstGeom prst="rect">
              <a:avLst/>
            </a:prstGeom>
          </p:spPr>
          <p:txBody>
            <a:bodyPr lIns="0" tIns="0" rIns="0" bIns="0" rtlCol="0" anchor="t">
              <a:spAutoFit/>
            </a:bodyPr>
            <a:lstStyle/>
            <a:p>
              <a:pPr algn="ctr">
                <a:lnSpc>
                  <a:spcPts val="4911"/>
                </a:lnSpc>
                <a:spcBef>
                  <a:spcPct val="0"/>
                </a:spcBef>
              </a:pPr>
              <a:r>
                <a:rPr lang="en-US" sz="3507" dirty="0">
                  <a:solidFill>
                    <a:srgbClr val="FFFFFF"/>
                  </a:solidFill>
                  <a:latin typeface="Arita Buri Bold"/>
                </a:rPr>
                <a:t>5</a:t>
              </a:r>
            </a:p>
          </p:txBody>
        </p:sp>
      </p:grpSp>
      <p:sp>
        <p:nvSpPr>
          <p:cNvPr id="30" name="TextBox 30"/>
          <p:cNvSpPr txBox="1"/>
          <p:nvPr/>
        </p:nvSpPr>
        <p:spPr>
          <a:xfrm>
            <a:off x="2071797" y="9523313"/>
            <a:ext cx="3433280" cy="261867"/>
          </a:xfrm>
          <a:prstGeom prst="rect">
            <a:avLst/>
          </a:prstGeom>
        </p:spPr>
        <p:txBody>
          <a:bodyPr lIns="0" tIns="0" rIns="0" bIns="0" rtlCol="0" anchor="t">
            <a:spAutoFit/>
          </a:bodyPr>
          <a:lstStyle/>
          <a:p>
            <a:pPr>
              <a:lnSpc>
                <a:spcPts val="2240"/>
              </a:lnSpc>
            </a:pPr>
            <a:r>
              <a:rPr lang="en-US" sz="1723" b="1" dirty="0">
                <a:solidFill>
                  <a:srgbClr val="0092A1"/>
                </a:solidFill>
                <a:latin typeface="Arial" panose="020B0604020202020204" pitchFamily="34" charset="0"/>
                <a:cs typeface="Arial" panose="020B0604020202020204" pitchFamily="34" charset="0"/>
              </a:rPr>
              <a:t>Gunstige verlofregeling </a:t>
            </a:r>
          </a:p>
        </p:txBody>
      </p:sp>
      <p:sp>
        <p:nvSpPr>
          <p:cNvPr id="31" name="TextBox 31"/>
          <p:cNvSpPr txBox="1"/>
          <p:nvPr/>
        </p:nvSpPr>
        <p:spPr>
          <a:xfrm>
            <a:off x="2071797" y="8816566"/>
            <a:ext cx="4575426" cy="200568"/>
          </a:xfrm>
          <a:prstGeom prst="rect">
            <a:avLst/>
          </a:prstGeom>
        </p:spPr>
        <p:txBody>
          <a:bodyPr lIns="0" tIns="0" rIns="0" bIns="0" rtlCol="0" anchor="t">
            <a:spAutoFit/>
          </a:bodyPr>
          <a:lstStyle/>
          <a:p>
            <a:pPr>
              <a:lnSpc>
                <a:spcPts val="1679"/>
              </a:lnSpc>
              <a:spcBef>
                <a:spcPct val="0"/>
              </a:spcBef>
            </a:pPr>
            <a:r>
              <a:rPr lang="en-US" sz="1200" dirty="0">
                <a:solidFill>
                  <a:srgbClr val="000000"/>
                </a:solidFill>
                <a:latin typeface="Arial" panose="020B0604020202020204" pitchFamily="34" charset="0"/>
                <a:cs typeface="Arial" panose="020B0604020202020204" pitchFamily="34" charset="0"/>
              </a:rPr>
              <a:t>Voor contractuele personeelsleden</a:t>
            </a:r>
          </a:p>
        </p:txBody>
      </p:sp>
      <p:sp>
        <p:nvSpPr>
          <p:cNvPr id="32" name="TextBox 32"/>
          <p:cNvSpPr txBox="1"/>
          <p:nvPr/>
        </p:nvSpPr>
        <p:spPr>
          <a:xfrm>
            <a:off x="2071797" y="9854148"/>
            <a:ext cx="4575426" cy="416589"/>
          </a:xfrm>
          <a:prstGeom prst="rect">
            <a:avLst/>
          </a:prstGeom>
        </p:spPr>
        <p:txBody>
          <a:bodyPr lIns="0" tIns="0" rIns="0" bIns="0" rtlCol="0" anchor="t">
            <a:spAutoFit/>
          </a:bodyPr>
          <a:lstStyle/>
          <a:p>
            <a:pPr>
              <a:lnSpc>
                <a:spcPts val="1679"/>
              </a:lnSpc>
              <a:spcBef>
                <a:spcPct val="0"/>
              </a:spcBef>
            </a:pPr>
            <a:r>
              <a:rPr lang="en-US" sz="1200" dirty="0">
                <a:solidFill>
                  <a:srgbClr val="000000"/>
                </a:solidFill>
                <a:latin typeface="Arial" panose="020B0604020202020204" pitchFamily="34" charset="0"/>
                <a:cs typeface="Arial" panose="020B0604020202020204" pitchFamily="34" charset="0"/>
              </a:rPr>
              <a:t>33 dagen voor een volledig dienstjaar voor een voltijds personeelslid.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69609" y="5105206"/>
            <a:ext cx="4220783" cy="2242291"/>
          </a:xfrm>
          <a:prstGeom prst="rect">
            <a:avLst/>
          </a:prstGeom>
        </p:spPr>
      </p:pic>
      <p:pic>
        <p:nvPicPr>
          <p:cNvPr id="3" name="Picture 3"/>
          <p:cNvPicPr>
            <a:picLocks noChangeAspect="1"/>
          </p:cNvPicPr>
          <p:nvPr/>
        </p:nvPicPr>
        <p:blipFill>
          <a:blip r:embed="rId4"/>
          <a:srcRect t="4027" b="4027"/>
          <a:stretch>
            <a:fillRect/>
          </a:stretch>
        </p:blipFill>
        <p:spPr>
          <a:xfrm>
            <a:off x="0" y="0"/>
            <a:ext cx="7560000" cy="3892595"/>
          </a:xfrm>
          <a:prstGeom prst="rect">
            <a:avLst/>
          </a:prstGeom>
        </p:spPr>
      </p:pic>
      <p:grpSp>
        <p:nvGrpSpPr>
          <p:cNvPr id="4" name="Group 4"/>
          <p:cNvGrpSpPr/>
          <p:nvPr/>
        </p:nvGrpSpPr>
        <p:grpSpPr>
          <a:xfrm>
            <a:off x="0" y="9072841"/>
            <a:ext cx="7560000" cy="1619159"/>
            <a:chOff x="0" y="0"/>
            <a:chExt cx="3479800" cy="745284"/>
          </a:xfrm>
        </p:grpSpPr>
        <p:sp>
          <p:nvSpPr>
            <p:cNvPr id="5" name="Freeform 5"/>
            <p:cNvSpPr/>
            <p:nvPr/>
          </p:nvSpPr>
          <p:spPr>
            <a:xfrm>
              <a:off x="0" y="0"/>
              <a:ext cx="3479800" cy="745284"/>
            </a:xfrm>
            <a:custGeom>
              <a:avLst/>
              <a:gdLst/>
              <a:ahLst/>
              <a:cxnLst/>
              <a:rect l="l" t="t" r="r" b="b"/>
              <a:pathLst>
                <a:path w="3479800" h="745284">
                  <a:moveTo>
                    <a:pt x="0" y="0"/>
                  </a:moveTo>
                  <a:lnTo>
                    <a:pt x="3479800" y="0"/>
                  </a:lnTo>
                  <a:lnTo>
                    <a:pt x="3479800" y="745284"/>
                  </a:lnTo>
                  <a:lnTo>
                    <a:pt x="0" y="745284"/>
                  </a:lnTo>
                  <a:close/>
                </a:path>
              </a:pathLst>
            </a:custGeom>
            <a:solidFill>
              <a:srgbClr val="0092A1"/>
            </a:solidFill>
          </p:spPr>
        </p:sp>
      </p:grpSp>
      <p:sp>
        <p:nvSpPr>
          <p:cNvPr id="6" name="TextBox 6"/>
          <p:cNvSpPr txBox="1"/>
          <p:nvPr/>
        </p:nvSpPr>
        <p:spPr>
          <a:xfrm>
            <a:off x="1802714" y="5716095"/>
            <a:ext cx="3816385" cy="1124988"/>
          </a:xfrm>
          <a:prstGeom prst="rect">
            <a:avLst/>
          </a:prstGeom>
        </p:spPr>
        <p:txBody>
          <a:bodyPr lIns="0" tIns="0" rIns="0" bIns="0" rtlCol="0" anchor="t">
            <a:spAutoFit/>
          </a:bodyPr>
          <a:lstStyle/>
          <a:p>
            <a:pPr algn="ctr">
              <a:lnSpc>
                <a:spcPts val="1698"/>
              </a:lnSpc>
              <a:spcBef>
                <a:spcPct val="0"/>
              </a:spcBef>
            </a:pPr>
            <a:r>
              <a:rPr lang="en-US" sz="1306" b="1" dirty="0">
                <a:solidFill>
                  <a:srgbClr val="0092A1"/>
                </a:solidFill>
                <a:latin typeface="Arial" panose="020B0604020202020204" pitchFamily="34" charset="0"/>
                <a:cs typeface="Arial" panose="020B0604020202020204" pitchFamily="34" charset="0"/>
              </a:rPr>
              <a:t>Meer info?</a:t>
            </a:r>
          </a:p>
          <a:p>
            <a:pPr algn="ctr">
              <a:lnSpc>
                <a:spcPts val="398"/>
              </a:lnSpc>
              <a:spcBef>
                <a:spcPct val="0"/>
              </a:spcBef>
            </a:pPr>
            <a:endParaRPr lang="en-US" sz="1306" dirty="0">
              <a:solidFill>
                <a:srgbClr val="0092A1"/>
              </a:solidFill>
              <a:latin typeface="Arial" panose="020B0604020202020204" pitchFamily="34" charset="0"/>
              <a:cs typeface="Arial" panose="020B0604020202020204" pitchFamily="34" charset="0"/>
            </a:endParaRPr>
          </a:p>
          <a:p>
            <a:pPr algn="ctr">
              <a:lnSpc>
                <a:spcPts val="1698"/>
              </a:lnSpc>
              <a:spcBef>
                <a:spcPct val="0"/>
              </a:spcBef>
            </a:pPr>
            <a:r>
              <a:rPr lang="en-US" sz="1306" dirty="0">
                <a:solidFill>
                  <a:srgbClr val="000000"/>
                </a:solidFill>
                <a:latin typeface="Arial" panose="020B0604020202020204" pitchFamily="34" charset="0"/>
                <a:cs typeface="Arial" panose="020B0604020202020204" pitchFamily="34" charset="0"/>
              </a:rPr>
              <a:t>Voor meer info kan je steeds contact opnemen met de personeelsdienst via </a:t>
            </a:r>
          </a:p>
          <a:p>
            <a:pPr algn="ctr">
              <a:lnSpc>
                <a:spcPts val="1698"/>
              </a:lnSpc>
              <a:spcBef>
                <a:spcPct val="0"/>
              </a:spcBef>
            </a:pPr>
            <a:r>
              <a:rPr lang="en-US" sz="1306" dirty="0">
                <a:solidFill>
                  <a:srgbClr val="000000"/>
                </a:solidFill>
                <a:latin typeface="Arial" panose="020B0604020202020204" pitchFamily="34" charset="0"/>
                <a:cs typeface="Arial" panose="020B0604020202020204" pitchFamily="34" charset="0"/>
              </a:rPr>
              <a:t>vacatures@dilsen-stokkem.be </a:t>
            </a:r>
          </a:p>
          <a:p>
            <a:pPr algn="ctr">
              <a:lnSpc>
                <a:spcPts val="1698"/>
              </a:lnSpc>
              <a:spcBef>
                <a:spcPct val="0"/>
              </a:spcBef>
            </a:pPr>
            <a:r>
              <a:rPr lang="en-US" sz="1306" dirty="0">
                <a:solidFill>
                  <a:srgbClr val="000000"/>
                </a:solidFill>
                <a:latin typeface="Arial" panose="020B0604020202020204" pitchFamily="34" charset="0"/>
                <a:cs typeface="Arial" panose="020B0604020202020204" pitchFamily="34" charset="0"/>
              </a:rPr>
              <a:t>of via het nummer 089 79 03 12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1819</Words>
  <Application>Microsoft Office PowerPoint</Application>
  <PresentationFormat>Aangepast</PresentationFormat>
  <Paragraphs>159</Paragraphs>
  <Slides>8</Slides>
  <Notes>0</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8</vt:i4>
      </vt:variant>
    </vt:vector>
  </HeadingPairs>
  <TitlesOfParts>
    <vt:vector size="18" baseType="lpstr">
      <vt:lpstr>League Spartan Bold</vt:lpstr>
      <vt:lpstr>Clear Sans Regular</vt:lpstr>
      <vt:lpstr>Calibri</vt:lpstr>
      <vt:lpstr>Arial Black</vt:lpstr>
      <vt:lpstr>Arial</vt:lpstr>
      <vt:lpstr>Clear Sans Regular Bold</vt:lpstr>
      <vt:lpstr>League Spartan</vt:lpstr>
      <vt:lpstr>Luthier Italics</vt:lpstr>
      <vt:lpstr>Arita Buri Bold</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Kopie van infobrochure selecties</dc:title>
  <dc:creator>Marva Opsteyn</dc:creator>
  <cp:lastModifiedBy>Marva Opsteyn</cp:lastModifiedBy>
  <cp:revision>35</cp:revision>
  <dcterms:created xsi:type="dcterms:W3CDTF">2006-08-16T00:00:00Z</dcterms:created>
  <dcterms:modified xsi:type="dcterms:W3CDTF">2023-02-16T10:43:32Z</dcterms:modified>
  <dc:identifier>DAE2oYtamMI</dc:identifier>
</cp:coreProperties>
</file>